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 id="256" r:id="rId10"/>
    <p:sldId id="265" r:id="rId11"/>
    <p:sldId id="266" r:id="rId12"/>
    <p:sldId id="305"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306" r:id="rId37"/>
    <p:sldId id="290" r:id="rId38"/>
    <p:sldId id="291" r:id="rId39"/>
    <p:sldId id="292" r:id="rId40"/>
    <p:sldId id="293" r:id="rId41"/>
    <p:sldId id="294" r:id="rId42"/>
    <p:sldId id="307" r:id="rId43"/>
    <p:sldId id="295" r:id="rId44"/>
    <p:sldId id="296" r:id="rId45"/>
    <p:sldId id="297" r:id="rId46"/>
    <p:sldId id="298" r:id="rId47"/>
    <p:sldId id="299" r:id="rId48"/>
    <p:sldId id="300" r:id="rId49"/>
    <p:sldId id="301" r:id="rId50"/>
    <p:sldId id="302" r:id="rId51"/>
    <p:sldId id="303" r:id="rId52"/>
    <p:sldId id="308" r:id="rId53"/>
    <p:sldId id="304"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7A2C0D02-5269-41DF-82EB-6D9A207E82CF}" type="datetimeFigureOut">
              <a:rPr lang="en-US" smtClean="0"/>
              <a:pPr/>
              <a:t>10/3/2011</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3A7294B-8BBE-4423-BC42-18EF228EA6FA}"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2C0D02-5269-41DF-82EB-6D9A207E82CF}" type="datetimeFigureOut">
              <a:rPr lang="en-US" smtClean="0"/>
              <a:pPr/>
              <a:t>10/3/2011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A7294B-8BBE-4423-BC42-18EF228EA6FA}"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A3A7294B-8BBE-4423-BC42-18EF228EA6FA}"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2C0D02-5269-41DF-82EB-6D9A207E82CF}" type="datetimeFigureOut">
              <a:rPr lang="en-US" smtClean="0"/>
              <a:pPr/>
              <a:t>10/3/2011</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A2C0D02-5269-41DF-82EB-6D9A207E82CF}" type="datetimeFigureOut">
              <a:rPr lang="en-US" smtClean="0"/>
              <a:pPr/>
              <a:t>10/3/2011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A3A7294B-8BBE-4423-BC42-18EF228EA6FA}"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7A2C0D02-5269-41DF-82EB-6D9A207E82CF}" type="datetimeFigureOut">
              <a:rPr lang="en-US" smtClean="0"/>
              <a:pPr/>
              <a:t>10/3/2011</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3A7294B-8BBE-4423-BC42-18EF228EA6FA}"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7A2C0D02-5269-41DF-82EB-6D9A207E82CF}" type="datetimeFigureOut">
              <a:rPr lang="en-US" smtClean="0"/>
              <a:pPr/>
              <a:t>10/3/2011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A7294B-8BBE-4423-BC42-18EF228EA6FA}"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7A2C0D02-5269-41DF-82EB-6D9A207E82CF}" type="datetimeFigureOut">
              <a:rPr lang="en-US" smtClean="0"/>
              <a:pPr/>
              <a:t>10/3/2011</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A3A7294B-8BBE-4423-BC42-18EF228EA6FA}"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A2C0D02-5269-41DF-82EB-6D9A207E82CF}" type="datetimeFigureOut">
              <a:rPr lang="en-US" smtClean="0"/>
              <a:pPr/>
              <a:t>10/3/2011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A3A7294B-8BBE-4423-BC42-18EF228EA6F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7A2C0D02-5269-41DF-82EB-6D9A207E82CF}" type="datetimeFigureOut">
              <a:rPr lang="en-US" smtClean="0"/>
              <a:pPr/>
              <a:t>10/3/2011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A3A7294B-8BBE-4423-BC42-18EF228EA6F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A3A7294B-8BBE-4423-BC42-18EF228EA6FA}"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7A2C0D02-5269-41DF-82EB-6D9A207E82CF}" type="datetimeFigureOut">
              <a:rPr lang="en-US" smtClean="0"/>
              <a:pPr/>
              <a:t>10/3/2011</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A3A7294B-8BBE-4423-BC42-18EF228EA6FA}"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7A2C0D02-5269-41DF-82EB-6D9A207E82CF}" type="datetimeFigureOut">
              <a:rPr lang="en-US" smtClean="0"/>
              <a:pPr/>
              <a:t>10/3/2011</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7A2C0D02-5269-41DF-82EB-6D9A207E82CF}" type="datetimeFigureOut">
              <a:rPr lang="en-US" smtClean="0"/>
              <a:pPr/>
              <a:t>10/3/2011</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A3A7294B-8BBE-4423-BC42-18EF228EA6FA}"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ideo" Target="file:///\\wmhs-fs\teahome\mcarter\APUS%20History\New%20APUSH\The_Revolutionary_War__Rebels_and_Redcoats.wmv"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French and Indian War</a:t>
            </a:r>
            <a:endParaRPr lang="en-US" dirty="0"/>
          </a:p>
        </p:txBody>
      </p:sp>
      <p:sp>
        <p:nvSpPr>
          <p:cNvPr id="3" name="Content Placeholder 2"/>
          <p:cNvSpPr>
            <a:spLocks noGrp="1"/>
          </p:cNvSpPr>
          <p:nvPr>
            <p:ph sz="quarter" idx="1"/>
          </p:nvPr>
        </p:nvSpPr>
        <p:spPr/>
        <p:txBody>
          <a:bodyPr/>
          <a:lstStyle/>
          <a:p>
            <a:r>
              <a:rPr lang="en-US" dirty="0" smtClean="0"/>
              <a:t>Seven Years War in Europe</a:t>
            </a:r>
          </a:p>
          <a:p>
            <a:r>
              <a:rPr lang="en-US" dirty="0" smtClean="0"/>
              <a:t>Determined which imperial power would control the region between the Appalachian </a:t>
            </a:r>
            <a:r>
              <a:rPr lang="en-US" dirty="0" err="1" smtClean="0"/>
              <a:t>Mtns</a:t>
            </a:r>
            <a:r>
              <a:rPr lang="en-US" dirty="0" smtClean="0"/>
              <a:t> and the Mississippi River</a:t>
            </a:r>
          </a:p>
          <a:p>
            <a:r>
              <a:rPr lang="en-US" dirty="0" smtClean="0"/>
              <a:t>Laid the groundwork for the conflict between the British and colonists</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r>
              <a:rPr lang="en-US" dirty="0" smtClean="0"/>
              <a:t>British</a:t>
            </a:r>
            <a:endParaRPr lang="en-US" dirty="0"/>
          </a:p>
        </p:txBody>
      </p:sp>
      <p:sp>
        <p:nvSpPr>
          <p:cNvPr id="7" name="Text Placeholder 6"/>
          <p:cNvSpPr>
            <a:spLocks noGrp="1"/>
          </p:cNvSpPr>
          <p:nvPr>
            <p:ph type="body" sz="half" idx="3"/>
          </p:nvPr>
        </p:nvSpPr>
        <p:spPr/>
        <p:txBody>
          <a:bodyPr/>
          <a:lstStyle/>
          <a:p>
            <a:r>
              <a:rPr lang="en-US" dirty="0" smtClean="0"/>
              <a:t>Colonists</a:t>
            </a:r>
            <a:endParaRPr lang="en-US" dirty="0"/>
          </a:p>
        </p:txBody>
      </p:sp>
      <p:sp>
        <p:nvSpPr>
          <p:cNvPr id="4" name="Content Placeholder 3"/>
          <p:cNvSpPr>
            <a:spLocks noGrp="1"/>
          </p:cNvSpPr>
          <p:nvPr>
            <p:ph sz="quarter" idx="2"/>
          </p:nvPr>
        </p:nvSpPr>
        <p:spPr/>
        <p:txBody>
          <a:bodyPr>
            <a:normAutofit lnSpcReduction="10000"/>
          </a:bodyPr>
          <a:lstStyle/>
          <a:p>
            <a:r>
              <a:rPr lang="en-US" dirty="0" smtClean="0"/>
              <a:t>Colonial volunteers were “riff raff”</a:t>
            </a:r>
          </a:p>
          <a:p>
            <a:r>
              <a:rPr lang="en-US" dirty="0" smtClean="0"/>
              <a:t>Had a poor opinion of colonial army</a:t>
            </a:r>
          </a:p>
          <a:p>
            <a:r>
              <a:rPr lang="en-US" dirty="0" smtClean="0"/>
              <a:t>Never recognized the impact the war had on the colonists</a:t>
            </a:r>
          </a:p>
          <a:p>
            <a:r>
              <a:rPr lang="en-US" dirty="0" smtClean="0"/>
              <a:t>Called colonists Yankees</a:t>
            </a:r>
            <a:endParaRPr lang="en-US" dirty="0"/>
          </a:p>
        </p:txBody>
      </p:sp>
      <p:sp>
        <p:nvSpPr>
          <p:cNvPr id="8" name="Content Placeholder 7"/>
          <p:cNvSpPr>
            <a:spLocks noGrp="1"/>
          </p:cNvSpPr>
          <p:nvPr>
            <p:ph sz="quarter" idx="4"/>
          </p:nvPr>
        </p:nvSpPr>
        <p:spPr/>
        <p:txBody>
          <a:bodyPr/>
          <a:lstStyle/>
          <a:p>
            <a:r>
              <a:rPr lang="en-US" dirty="0" smtClean="0"/>
              <a:t>Shocked at the lewd behavior and language of the British soldiers</a:t>
            </a:r>
          </a:p>
          <a:p>
            <a:r>
              <a:rPr lang="en-US" dirty="0" smtClean="0"/>
              <a:t>Upset by cruel punishments doled out by the British soldiers</a:t>
            </a:r>
          </a:p>
          <a:p>
            <a:r>
              <a:rPr lang="en-US" dirty="0" smtClean="0"/>
              <a:t>Called British </a:t>
            </a:r>
            <a:r>
              <a:rPr lang="en-US" dirty="0" err="1" smtClean="0"/>
              <a:t>Lobsterbacks</a:t>
            </a:r>
            <a:endParaRPr lang="en-US" dirty="0"/>
          </a:p>
        </p:txBody>
      </p:sp>
      <p:sp>
        <p:nvSpPr>
          <p:cNvPr id="2" name="Title 1"/>
          <p:cNvSpPr>
            <a:spLocks noGrp="1"/>
          </p:cNvSpPr>
          <p:nvPr>
            <p:ph type="title"/>
          </p:nvPr>
        </p:nvSpPr>
        <p:spPr/>
        <p:txBody>
          <a:bodyPr/>
          <a:lstStyle/>
          <a:p>
            <a:r>
              <a:rPr lang="en-US" dirty="0" smtClean="0"/>
              <a:t>Contrasts between the Colonists &amp; British</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American Nationalism</a:t>
            </a:r>
            <a:endParaRPr lang="en-US" dirty="0"/>
          </a:p>
        </p:txBody>
      </p:sp>
      <p:sp>
        <p:nvSpPr>
          <p:cNvPr id="7" name="Content Placeholder 6"/>
          <p:cNvSpPr>
            <a:spLocks noGrp="1"/>
          </p:cNvSpPr>
          <p:nvPr>
            <p:ph sz="quarter" idx="1"/>
          </p:nvPr>
        </p:nvSpPr>
        <p:spPr/>
        <p:txBody>
          <a:bodyPr/>
          <a:lstStyle/>
          <a:p>
            <a:r>
              <a:rPr lang="en-US" dirty="0" smtClean="0"/>
              <a:t>Colonists began to see themselves as separate </a:t>
            </a:r>
          </a:p>
          <a:p>
            <a:r>
              <a:rPr lang="en-US" dirty="0" smtClean="0"/>
              <a:t>Beginning of an American identity</a:t>
            </a:r>
          </a:p>
          <a:p>
            <a:r>
              <a:rPr lang="en-US" dirty="0" err="1" smtClean="0"/>
              <a:t>Intercolonial</a:t>
            </a:r>
            <a:r>
              <a:rPr lang="en-US" dirty="0" smtClean="0"/>
              <a:t> cooperation</a:t>
            </a:r>
          </a:p>
          <a:p>
            <a:r>
              <a:rPr lang="en-US" dirty="0" smtClean="0"/>
              <a:t>Developing a nationalist perspective (rather than sectionalist)</a:t>
            </a:r>
          </a:p>
          <a:p>
            <a:r>
              <a:rPr lang="en-US" dirty="0" smtClean="0"/>
              <a:t>Trade within the colonies increases</a:t>
            </a:r>
          </a:p>
          <a:p>
            <a:r>
              <a:rPr lang="en-US" dirty="0" smtClean="0"/>
              <a:t>Improved roads</a:t>
            </a:r>
          </a:p>
          <a:p>
            <a:r>
              <a:rPr lang="en-US" dirty="0" smtClean="0"/>
              <a:t>Weekly newspapers focusing on </a:t>
            </a:r>
            <a:r>
              <a:rPr lang="en-US" dirty="0" err="1" smtClean="0"/>
              <a:t>intercolonial</a:t>
            </a:r>
            <a:r>
              <a:rPr lang="en-US" dirty="0" smtClean="0"/>
              <a:t> affairs</a:t>
            </a:r>
          </a:p>
          <a:p>
            <a:pPr lvl="1"/>
            <a:r>
              <a:rPr lang="en-US" dirty="0" smtClean="0"/>
              <a:t>“continental perspective”   and “American”</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6" name="Text Placeholder 5"/>
          <p:cNvSpPr>
            <a:spLocks noGrp="1"/>
          </p:cNvSpPr>
          <p:nvPr>
            <p:ph type="body" idx="2"/>
          </p:nvPr>
        </p:nvSpPr>
        <p:spPr/>
        <p:txBody>
          <a:bodyPr>
            <a:normAutofit/>
          </a:bodyPr>
          <a:lstStyle/>
          <a:p>
            <a:r>
              <a:rPr lang="en-US" sz="2000" dirty="0" smtClean="0"/>
              <a:t>The Massachusetts Spy was one of the most popular and well read newspapers available in 1775.  Originally printed in Boston, after this issue in May, it moved to Worcester, MA for safety.  </a:t>
            </a:r>
            <a:endParaRPr lang="en-US" sz="2000" dirty="0"/>
          </a:p>
        </p:txBody>
      </p:sp>
      <p:pic>
        <p:nvPicPr>
          <p:cNvPr id="7" name="Content Placeholder 6" descr="Massachusetts Spy Newspaper 1775.jpg"/>
          <p:cNvPicPr>
            <a:picLocks noGrp="1" noChangeAspect="1"/>
          </p:cNvPicPr>
          <p:nvPr>
            <p:ph sz="quarter" idx="1"/>
          </p:nvPr>
        </p:nvPicPr>
        <p:blipFill>
          <a:blip r:embed="rId2" cstate="print"/>
          <a:stretch>
            <a:fillRect/>
          </a:stretch>
        </p:blipFill>
        <p:spPr>
          <a:xfrm>
            <a:off x="3124200" y="1224661"/>
            <a:ext cx="5638800" cy="4332478"/>
          </a:xfr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Republicanism</a:t>
            </a:r>
            <a:endParaRPr lang="en-US" dirty="0"/>
          </a:p>
        </p:txBody>
      </p:sp>
      <p:sp>
        <p:nvSpPr>
          <p:cNvPr id="3" name="Content Placeholder 2"/>
          <p:cNvSpPr>
            <a:spLocks noGrp="1"/>
          </p:cNvSpPr>
          <p:nvPr>
            <p:ph sz="quarter" idx="1"/>
          </p:nvPr>
        </p:nvSpPr>
        <p:spPr/>
        <p:txBody>
          <a:bodyPr/>
          <a:lstStyle/>
          <a:p>
            <a:r>
              <a:rPr lang="en-US" dirty="0" smtClean="0"/>
              <a:t>Fear of a conspiracy to end liberty and institute tyranny</a:t>
            </a:r>
          </a:p>
          <a:p>
            <a:r>
              <a:rPr lang="en-US" dirty="0" smtClean="0"/>
              <a:t>Fight this with constant vigilance</a:t>
            </a:r>
          </a:p>
          <a:p>
            <a:r>
              <a:rPr lang="en-US" dirty="0" smtClean="0"/>
              <a:t>A truly “just” society provided the greatest possible liberty to individuals</a:t>
            </a:r>
          </a:p>
          <a:p>
            <a:r>
              <a:rPr lang="en-US" dirty="0" smtClean="0"/>
              <a:t>Government power must be limited to avoid encroaching on freedoms</a:t>
            </a:r>
          </a:p>
          <a:p>
            <a:r>
              <a:rPr lang="en-US" dirty="0" smtClean="0"/>
              <a:t>Best government-  broad distribution of power to the people</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John Locke</a:t>
            </a:r>
            <a:endParaRPr lang="en-US" dirty="0"/>
          </a:p>
        </p:txBody>
      </p:sp>
      <p:sp>
        <p:nvSpPr>
          <p:cNvPr id="3" name="Content Placeholder 2"/>
          <p:cNvSpPr>
            <a:spLocks noGrp="1"/>
          </p:cNvSpPr>
          <p:nvPr>
            <p:ph sz="quarter" idx="1"/>
          </p:nvPr>
        </p:nvSpPr>
        <p:spPr/>
        <p:txBody>
          <a:bodyPr/>
          <a:lstStyle/>
          <a:p>
            <a:r>
              <a:rPr lang="en-US" dirty="0" smtClean="0"/>
              <a:t>The power of the leaders should be conditional, not absolute</a:t>
            </a:r>
          </a:p>
          <a:p>
            <a:r>
              <a:rPr lang="en-US" dirty="0" smtClean="0"/>
              <a:t>The people have the right to choose their government and to severe those ties if necessary</a:t>
            </a:r>
          </a:p>
          <a:p>
            <a:endParaRPr lang="en-US" dirty="0" smtClean="0"/>
          </a:p>
          <a:p>
            <a:pPr>
              <a:buNone/>
            </a:pPr>
            <a:r>
              <a:rPr lang="en-US" dirty="0" smtClean="0"/>
              <a:t>***Important ideas later written into the Declaration of Independence</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Pressures</a:t>
            </a:r>
            <a:endParaRPr lang="en-US" dirty="0"/>
          </a:p>
        </p:txBody>
      </p:sp>
      <p:sp>
        <p:nvSpPr>
          <p:cNvPr id="3" name="Content Placeholder 2"/>
          <p:cNvSpPr>
            <a:spLocks noGrp="1"/>
          </p:cNvSpPr>
          <p:nvPr>
            <p:ph sz="quarter" idx="1"/>
          </p:nvPr>
        </p:nvSpPr>
        <p:spPr/>
        <p:txBody>
          <a:bodyPr/>
          <a:lstStyle/>
          <a:p>
            <a:r>
              <a:rPr lang="en-US" dirty="0" smtClean="0"/>
              <a:t>British troops stayed in the colonies following the F&amp;I War-  help with Indian uprisings and malcontent settlers from France and Spain</a:t>
            </a:r>
          </a:p>
          <a:p>
            <a:r>
              <a:rPr lang="en-US" dirty="0" smtClean="0"/>
              <a:t>Britain’s war debt (FI and 7 yrs Wars) is huge!!</a:t>
            </a:r>
          </a:p>
          <a:p>
            <a:pPr marL="788670" lvl="1" indent="-514350">
              <a:buFont typeface="+mj-lt"/>
              <a:buAutoNum type="arabicPeriod"/>
            </a:pPr>
            <a:r>
              <a:rPr lang="en-US" dirty="0" smtClean="0"/>
              <a:t>Raise taxes within England</a:t>
            </a:r>
          </a:p>
          <a:p>
            <a:pPr marL="788670" lvl="1" indent="-514350">
              <a:buFont typeface="+mj-lt"/>
              <a:buAutoNum type="arabicPeriod"/>
            </a:pPr>
            <a:r>
              <a:rPr lang="en-US" dirty="0" smtClean="0"/>
              <a:t>Raise money to pay the debt from the colonists</a:t>
            </a:r>
          </a:p>
          <a:p>
            <a:pPr marL="1062990" lvl="2" indent="-514350"/>
            <a:r>
              <a:rPr lang="en-US" dirty="0" smtClean="0"/>
              <a:t>Sugar Act-  placed a tax on sugar imported into the colonies, strengthened laws for ships, added more customs officials, increased the jurisdiction and power of Vice-admiralty courts</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Colonial Response-  Sugar Act</a:t>
            </a:r>
            <a:endParaRPr lang="en-US" dirty="0"/>
          </a:p>
        </p:txBody>
      </p:sp>
      <p:sp>
        <p:nvSpPr>
          <p:cNvPr id="3" name="Content Placeholder 2"/>
          <p:cNvSpPr>
            <a:spLocks noGrp="1"/>
          </p:cNvSpPr>
          <p:nvPr>
            <p:ph sz="quarter" idx="1"/>
          </p:nvPr>
        </p:nvSpPr>
        <p:spPr/>
        <p:txBody>
          <a:bodyPr/>
          <a:lstStyle/>
          <a:p>
            <a:r>
              <a:rPr lang="en-US" dirty="0" smtClean="0"/>
              <a:t>Boston town meeting-  protested and planned a boycott of certain English imports</a:t>
            </a:r>
          </a:p>
          <a:p>
            <a:r>
              <a:rPr lang="en-US" dirty="0" smtClean="0"/>
              <a:t>Movement for </a:t>
            </a:r>
            <a:r>
              <a:rPr lang="en-US" dirty="0" err="1" smtClean="0"/>
              <a:t>nonimportation</a:t>
            </a:r>
            <a:r>
              <a:rPr lang="en-US" dirty="0" smtClean="0"/>
              <a:t> began and spread throughout the colonies</a:t>
            </a:r>
          </a:p>
          <a:p>
            <a:r>
              <a:rPr lang="en-US" dirty="0" smtClean="0"/>
              <a:t>James Otis, </a:t>
            </a:r>
            <a:r>
              <a:rPr lang="en-US" dirty="0" err="1" smtClean="0"/>
              <a:t>Jr</a:t>
            </a:r>
            <a:r>
              <a:rPr lang="en-US" dirty="0" smtClean="0"/>
              <a:t>-  “no taxation without representation”</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Stamp Act</a:t>
            </a:r>
            <a:endParaRPr lang="en-US" dirty="0"/>
          </a:p>
        </p:txBody>
      </p:sp>
      <p:sp>
        <p:nvSpPr>
          <p:cNvPr id="3" name="Content Placeholder 2"/>
          <p:cNvSpPr>
            <a:spLocks noGrp="1"/>
          </p:cNvSpPr>
          <p:nvPr>
            <p:ph sz="quarter" idx="1"/>
          </p:nvPr>
        </p:nvSpPr>
        <p:spPr/>
        <p:txBody>
          <a:bodyPr/>
          <a:lstStyle/>
          <a:p>
            <a:r>
              <a:rPr lang="en-US" dirty="0" smtClean="0"/>
              <a:t>Followed the Sugar Act</a:t>
            </a:r>
          </a:p>
          <a:p>
            <a:r>
              <a:rPr lang="en-US" dirty="0" smtClean="0"/>
              <a:t>Required the purchase of specially embossed paper for all newspapers, legal documents, licenses, insurance policies, ships’ papers, dice and playing cards</a:t>
            </a:r>
          </a:p>
          <a:p>
            <a:r>
              <a:rPr lang="en-US" dirty="0" smtClean="0"/>
              <a:t>Affected ALL colonists</a:t>
            </a:r>
          </a:p>
          <a:p>
            <a:r>
              <a:rPr lang="en-US" dirty="0" smtClean="0"/>
              <a:t>Led to an economic depression</a:t>
            </a:r>
            <a:endParaRPr lang="en-US" dirty="0"/>
          </a:p>
        </p:txBody>
      </p:sp>
      <p:pic>
        <p:nvPicPr>
          <p:cNvPr id="4" name="Picture 3" descr="stampact.jpg"/>
          <p:cNvPicPr>
            <a:picLocks noChangeAspect="1"/>
          </p:cNvPicPr>
          <p:nvPr/>
        </p:nvPicPr>
        <p:blipFill>
          <a:blip r:embed="rId2" cstate="print"/>
          <a:stretch>
            <a:fillRect/>
          </a:stretch>
        </p:blipFill>
        <p:spPr>
          <a:xfrm>
            <a:off x="5943600" y="4114800"/>
            <a:ext cx="2606040" cy="173736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Colonial Response to the Stamp Act</a:t>
            </a:r>
            <a:endParaRPr lang="en-US" dirty="0"/>
          </a:p>
        </p:txBody>
      </p:sp>
      <p:sp>
        <p:nvSpPr>
          <p:cNvPr id="3" name="Content Placeholder 2"/>
          <p:cNvSpPr>
            <a:spLocks noGrp="1"/>
          </p:cNvSpPr>
          <p:nvPr>
            <p:ph sz="quarter" idx="1"/>
          </p:nvPr>
        </p:nvSpPr>
        <p:spPr/>
        <p:txBody>
          <a:bodyPr/>
          <a:lstStyle/>
          <a:p>
            <a:r>
              <a:rPr lang="en-US" dirty="0" smtClean="0"/>
              <a:t>“No taxation without representation”</a:t>
            </a:r>
          </a:p>
          <a:p>
            <a:pPr lvl="1"/>
            <a:r>
              <a:rPr lang="en-US" dirty="0" smtClean="0"/>
              <a:t>All males could elect their own assemblies but they could not vote in British elections</a:t>
            </a:r>
          </a:p>
          <a:p>
            <a:pPr lvl="1"/>
            <a:r>
              <a:rPr lang="en-US" dirty="0" smtClean="0"/>
              <a:t>“virtual representation”-  members of Parliament represent all British subjects</a:t>
            </a:r>
          </a:p>
          <a:p>
            <a:r>
              <a:rPr lang="en-US" dirty="0" smtClean="0"/>
              <a:t>Virginia Stamp Act Resolutions</a:t>
            </a:r>
          </a:p>
          <a:p>
            <a:pPr lvl="1"/>
            <a:r>
              <a:rPr lang="en-US" dirty="0" smtClean="0"/>
              <a:t>Patrick Henry</a:t>
            </a:r>
          </a:p>
          <a:p>
            <a:pPr lvl="1"/>
            <a:r>
              <a:rPr lang="en-US" dirty="0" smtClean="0"/>
              <a:t>Supported “no taxation”</a:t>
            </a:r>
          </a:p>
          <a:p>
            <a:pPr lvl="1"/>
            <a:r>
              <a:rPr lang="en-US" dirty="0" smtClean="0"/>
              <a:t>Similar resolutions passed by other colonies</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err="1" smtClean="0"/>
              <a:t>Loyall</a:t>
            </a:r>
            <a:r>
              <a:rPr lang="en-US" dirty="0" smtClean="0"/>
              <a:t> Nine</a:t>
            </a:r>
          </a:p>
          <a:p>
            <a:pPr lvl="1"/>
            <a:r>
              <a:rPr lang="en-US" dirty="0" smtClean="0"/>
              <a:t>Massachusetts</a:t>
            </a:r>
          </a:p>
          <a:p>
            <a:pPr lvl="1"/>
            <a:r>
              <a:rPr lang="en-US" dirty="0" smtClean="0"/>
              <a:t>Upper and middle class men</a:t>
            </a:r>
          </a:p>
          <a:p>
            <a:pPr lvl="1"/>
            <a:r>
              <a:rPr lang="en-US" dirty="0" smtClean="0"/>
              <a:t>Led protests in Boston</a:t>
            </a:r>
          </a:p>
          <a:p>
            <a:pPr lvl="1"/>
            <a:r>
              <a:rPr lang="en-US" dirty="0" smtClean="0"/>
              <a:t>Included Samuel Adams</a:t>
            </a:r>
          </a:p>
          <a:p>
            <a:r>
              <a:rPr lang="en-US" dirty="0" smtClean="0"/>
              <a:t>Liberty Tree</a:t>
            </a:r>
          </a:p>
          <a:p>
            <a:pPr lvl="1"/>
            <a:r>
              <a:rPr lang="en-US" dirty="0" smtClean="0"/>
              <a:t>Tied effigies of stamp distributors and other British officials</a:t>
            </a:r>
          </a:p>
          <a:p>
            <a:r>
              <a:rPr lang="en-US" dirty="0" smtClean="0"/>
              <a:t>Destroyed Lt. Governor Hutchinson’s home </a:t>
            </a:r>
            <a:endParaRPr lang="en-US" dirty="0"/>
          </a:p>
        </p:txBody>
      </p:sp>
      <p:pic>
        <p:nvPicPr>
          <p:cNvPr id="4" name="Picture 3" descr="liberty-tree1.jpg"/>
          <p:cNvPicPr>
            <a:picLocks noChangeAspect="1"/>
          </p:cNvPicPr>
          <p:nvPr/>
        </p:nvPicPr>
        <p:blipFill>
          <a:blip r:embed="rId2" cstate="print"/>
          <a:stretch>
            <a:fillRect/>
          </a:stretch>
        </p:blipFill>
        <p:spPr>
          <a:xfrm>
            <a:off x="4953000" y="381000"/>
            <a:ext cx="3890638" cy="292608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Albany Conference</a:t>
            </a:r>
            <a:endParaRPr lang="en-US" dirty="0"/>
          </a:p>
        </p:txBody>
      </p:sp>
      <p:sp>
        <p:nvSpPr>
          <p:cNvPr id="3" name="Content Placeholder 2"/>
          <p:cNvSpPr>
            <a:spLocks noGrp="1"/>
          </p:cNvSpPr>
          <p:nvPr>
            <p:ph sz="quarter" idx="1"/>
          </p:nvPr>
        </p:nvSpPr>
        <p:spPr/>
        <p:txBody>
          <a:bodyPr/>
          <a:lstStyle/>
          <a:p>
            <a:r>
              <a:rPr lang="en-US" dirty="0" smtClean="0"/>
              <a:t>Included a delegation from the Iroquois Confederacy</a:t>
            </a:r>
          </a:p>
          <a:p>
            <a:r>
              <a:rPr lang="en-US" dirty="0" smtClean="0"/>
              <a:t>Convened by British officials who wanted a collective colonial response to the ongoing conflict with New France and Natives</a:t>
            </a:r>
          </a:p>
          <a:p>
            <a:r>
              <a:rPr lang="en-US" dirty="0" smtClean="0"/>
              <a:t>Negotiations w/ natives go poorly</a:t>
            </a:r>
          </a:p>
          <a:p>
            <a:pPr lvl="1"/>
            <a:r>
              <a:rPr lang="en-US" dirty="0" smtClean="0"/>
              <a:t>Angry about colonial encroachment of land</a:t>
            </a:r>
          </a:p>
          <a:p>
            <a:pPr lvl="1"/>
            <a:r>
              <a:rPr lang="en-US" dirty="0" smtClean="0"/>
              <a:t>Believed they were being taken advantage of</a:t>
            </a:r>
          </a:p>
          <a:p>
            <a:r>
              <a:rPr lang="en-US" dirty="0" smtClean="0"/>
              <a:t>Franklin’s Plan of Union was adopted by the delegates but the colonies were not yet ready to commit to a single congress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Sons of Liberty</a:t>
            </a:r>
          </a:p>
          <a:p>
            <a:pPr lvl="1"/>
            <a:r>
              <a:rPr lang="en-US" dirty="0" smtClean="0"/>
              <a:t>Encouraged moderate forms of protest</a:t>
            </a:r>
          </a:p>
          <a:p>
            <a:pPr lvl="1"/>
            <a:r>
              <a:rPr lang="en-US" dirty="0" smtClean="0"/>
              <a:t>Circulated petitions, published pamphlets, and encouraged crowd action only as a last resort</a:t>
            </a:r>
          </a:p>
          <a:p>
            <a:r>
              <a:rPr lang="en-US" dirty="0" smtClean="0"/>
              <a:t>Most colonies sent delegates to the Stamp Act Congress in NYC</a:t>
            </a:r>
          </a:p>
          <a:p>
            <a:pPr>
              <a:buNone/>
            </a:pP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Stamp Act Congress</a:t>
            </a:r>
            <a:endParaRPr lang="en-US" dirty="0"/>
          </a:p>
        </p:txBody>
      </p:sp>
      <p:sp>
        <p:nvSpPr>
          <p:cNvPr id="3" name="Content Placeholder 2"/>
          <p:cNvSpPr>
            <a:spLocks noGrp="1"/>
          </p:cNvSpPr>
          <p:nvPr>
            <p:ph sz="quarter" idx="1"/>
          </p:nvPr>
        </p:nvSpPr>
        <p:spPr/>
        <p:txBody>
          <a:bodyPr/>
          <a:lstStyle/>
          <a:p>
            <a:r>
              <a:rPr lang="en-US" dirty="0" smtClean="0"/>
              <a:t>Met in NYC</a:t>
            </a:r>
          </a:p>
          <a:p>
            <a:r>
              <a:rPr lang="en-US" dirty="0" smtClean="0"/>
              <a:t>Passed resolutions denying Parliament’s right to tax the colonists</a:t>
            </a:r>
          </a:p>
          <a:p>
            <a:pPr lvl="1"/>
            <a:r>
              <a:rPr lang="en-US" dirty="0" smtClean="0"/>
              <a:t>Based upon the theory of no representation</a:t>
            </a:r>
          </a:p>
          <a:p>
            <a:r>
              <a:rPr lang="en-US" dirty="0" smtClean="0"/>
              <a:t>Agreed Parliament had the right to pass laws regarding colonial commerce</a:t>
            </a:r>
          </a:p>
          <a:p>
            <a:r>
              <a:rPr lang="en-US" dirty="0" smtClean="0"/>
              <a:t>Helped to defuse radical protest</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Stamp Act Repealed</a:t>
            </a:r>
            <a:endParaRPr lang="en-US" dirty="0"/>
          </a:p>
        </p:txBody>
      </p:sp>
      <p:sp>
        <p:nvSpPr>
          <p:cNvPr id="3" name="Content Placeholder 2"/>
          <p:cNvSpPr>
            <a:spLocks noGrp="1"/>
          </p:cNvSpPr>
          <p:nvPr>
            <p:ph sz="quarter" idx="1"/>
          </p:nvPr>
        </p:nvSpPr>
        <p:spPr/>
        <p:txBody>
          <a:bodyPr/>
          <a:lstStyle/>
          <a:p>
            <a:r>
              <a:rPr lang="en-US" dirty="0" smtClean="0"/>
              <a:t>British merchants were being affected by </a:t>
            </a:r>
            <a:r>
              <a:rPr lang="en-US" dirty="0" err="1" smtClean="0"/>
              <a:t>nonimportation</a:t>
            </a:r>
            <a:r>
              <a:rPr lang="en-US" dirty="0" smtClean="0"/>
              <a:t>- petitioned to Parliament to repeal the Stamp Act</a:t>
            </a:r>
          </a:p>
          <a:p>
            <a:r>
              <a:rPr lang="en-US" dirty="0" smtClean="0"/>
              <a:t>Repealed in March 1766</a:t>
            </a:r>
          </a:p>
          <a:p>
            <a:r>
              <a:rPr lang="en-US" dirty="0" smtClean="0"/>
              <a:t>Led to celebrations throughout the colonies</a:t>
            </a:r>
          </a:p>
          <a:p>
            <a:r>
              <a:rPr lang="en-US" dirty="0" smtClean="0"/>
              <a:t>Non-importation ended</a:t>
            </a:r>
          </a:p>
          <a:p>
            <a:r>
              <a:rPr lang="en-US" dirty="0" smtClean="0"/>
              <a:t>Colonial resistance to the Stamp Act was stronger in urban areas than in rural communities.  Stronger among craftsmen, merchants and planters, than farmers and frontiersmen.</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Declaratory Act</a:t>
            </a:r>
            <a:endParaRPr lang="en-US" dirty="0"/>
          </a:p>
        </p:txBody>
      </p:sp>
      <p:sp>
        <p:nvSpPr>
          <p:cNvPr id="3" name="Content Placeholder 2"/>
          <p:cNvSpPr>
            <a:spLocks noGrp="1"/>
          </p:cNvSpPr>
          <p:nvPr>
            <p:ph sz="quarter" idx="1"/>
          </p:nvPr>
        </p:nvSpPr>
        <p:spPr/>
        <p:txBody>
          <a:bodyPr/>
          <a:lstStyle/>
          <a:p>
            <a:r>
              <a:rPr lang="en-US" dirty="0" smtClean="0"/>
              <a:t>Parliament passed the Declaratory Act</a:t>
            </a:r>
          </a:p>
          <a:p>
            <a:r>
              <a:rPr lang="en-US" dirty="0" smtClean="0"/>
              <a:t>Parliament has the full authority to make laws binding the colonies “in all cases whatsoever”</a:t>
            </a:r>
          </a:p>
          <a:p>
            <a:pPr lvl="1"/>
            <a:r>
              <a:rPr lang="en-US" dirty="0" smtClean="0"/>
              <a:t>Absolute Parliamentary supremacy over colonials matters</a:t>
            </a:r>
          </a:p>
          <a:p>
            <a:r>
              <a:rPr lang="en-US" dirty="0" smtClean="0"/>
              <a:t>Conflict was not resolved, only postponed</a:t>
            </a:r>
          </a:p>
          <a:p>
            <a:pPr>
              <a:buNone/>
            </a:pP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Townshend Acts</a:t>
            </a:r>
            <a:endParaRPr lang="en-US" dirty="0"/>
          </a:p>
        </p:txBody>
      </p:sp>
      <p:sp>
        <p:nvSpPr>
          <p:cNvPr id="3" name="Content Placeholder 2"/>
          <p:cNvSpPr>
            <a:spLocks noGrp="1"/>
          </p:cNvSpPr>
          <p:nvPr>
            <p:ph sz="quarter" idx="1"/>
          </p:nvPr>
        </p:nvSpPr>
        <p:spPr/>
        <p:txBody>
          <a:bodyPr/>
          <a:lstStyle/>
          <a:p>
            <a:r>
              <a:rPr lang="en-US" dirty="0" smtClean="0"/>
              <a:t>Charles Townshend became PM</a:t>
            </a:r>
          </a:p>
          <a:p>
            <a:pPr lvl="1"/>
            <a:r>
              <a:rPr lang="en-US" dirty="0" smtClean="0"/>
              <a:t> faced with national debt, unemployment, rioting over high prices and tax protests</a:t>
            </a:r>
          </a:p>
          <a:p>
            <a:pPr lvl="1"/>
            <a:r>
              <a:rPr lang="en-US" dirty="0" smtClean="0"/>
              <a:t>Proposed a new tax for the colonies</a:t>
            </a:r>
          </a:p>
          <a:p>
            <a:pPr lvl="2"/>
            <a:r>
              <a:rPr lang="en-US" dirty="0" smtClean="0"/>
              <a:t>Tax on lead, glass, paint, paper and tea</a:t>
            </a:r>
          </a:p>
          <a:p>
            <a:pPr lvl="2"/>
            <a:r>
              <a:rPr lang="en-US" dirty="0" smtClean="0"/>
              <a:t>1767</a:t>
            </a:r>
          </a:p>
          <a:p>
            <a:pPr lvl="2"/>
            <a:r>
              <a:rPr lang="en-US" dirty="0" smtClean="0"/>
              <a:t>Taxes were imposed at the colonial ports before entering the colonial market (external vs. internal tax)</a:t>
            </a:r>
          </a:p>
          <a:p>
            <a:pPr lvl="3"/>
            <a:r>
              <a:rPr lang="en-US" dirty="0" smtClean="0"/>
              <a:t>Believed an external tax would curb colonial protest</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Letters from a Farmer in Pennsylvania</a:t>
            </a:r>
            <a:endParaRPr lang="en-US" i="1" dirty="0"/>
          </a:p>
        </p:txBody>
      </p:sp>
      <p:sp>
        <p:nvSpPr>
          <p:cNvPr id="3" name="Content Placeholder 2"/>
          <p:cNvSpPr>
            <a:spLocks noGrp="1"/>
          </p:cNvSpPr>
          <p:nvPr>
            <p:ph sz="quarter" idx="1"/>
          </p:nvPr>
        </p:nvSpPr>
        <p:spPr/>
        <p:txBody>
          <a:bodyPr/>
          <a:lstStyle/>
          <a:p>
            <a:r>
              <a:rPr lang="en-US" dirty="0" smtClean="0"/>
              <a:t>John Dickinson</a:t>
            </a:r>
          </a:p>
          <a:p>
            <a:r>
              <a:rPr lang="en-US" dirty="0" smtClean="0"/>
              <a:t>Articles printed in newspapers throughout the colonies</a:t>
            </a:r>
          </a:p>
          <a:p>
            <a:r>
              <a:rPr lang="en-US" dirty="0" smtClean="0"/>
              <a:t>Actually a wealthy Philadelphia lawyer-  posed as a poor farmer</a:t>
            </a:r>
          </a:p>
          <a:p>
            <a:r>
              <a:rPr lang="en-US" dirty="0" smtClean="0"/>
              <a:t>Conceded that Parliament had the right to regulate trade with duties, but it had no constitutional authority to tax goods in order to raise revenue in the colonies</a:t>
            </a:r>
          </a:p>
          <a:p>
            <a:pPr>
              <a:buNone/>
            </a:pP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Believed taxes would be used to pay the salaries of royal officials in America</a:t>
            </a:r>
          </a:p>
          <a:p>
            <a:pPr lvl="1"/>
            <a:r>
              <a:rPr lang="en-US" dirty="0" smtClean="0"/>
              <a:t>Independent of colonial assemblies</a:t>
            </a:r>
          </a:p>
          <a:p>
            <a:pPr lvl="1"/>
            <a:r>
              <a:rPr lang="en-US" dirty="0" smtClean="0"/>
              <a:t>Not answerable to anyone within the colonies</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Townshend Acts</a:t>
            </a:r>
            <a:endParaRPr lang="en-US" dirty="0"/>
          </a:p>
        </p:txBody>
      </p:sp>
      <p:sp>
        <p:nvSpPr>
          <p:cNvPr id="3" name="Content Placeholder 2"/>
          <p:cNvSpPr>
            <a:spLocks noGrp="1"/>
          </p:cNvSpPr>
          <p:nvPr>
            <p:ph sz="quarter" idx="1"/>
          </p:nvPr>
        </p:nvSpPr>
        <p:spPr/>
        <p:txBody>
          <a:bodyPr/>
          <a:lstStyle/>
          <a:p>
            <a:r>
              <a:rPr lang="en-US" dirty="0" smtClean="0"/>
              <a:t>Many believed these were created as part of a British conspiracy to suppress American liberties</a:t>
            </a:r>
          </a:p>
          <a:p>
            <a:r>
              <a:rPr lang="en-US" dirty="0" smtClean="0"/>
              <a:t>Heavily enforced by new vice-admiralty courts in Boston, Charleston and Philadelphia</a:t>
            </a:r>
          </a:p>
          <a:p>
            <a:r>
              <a:rPr lang="en-US" dirty="0" smtClean="0"/>
              <a:t>Suspended the NY assembly because they refused to use public funds for British troops in the colonies</a:t>
            </a:r>
          </a:p>
          <a:p>
            <a:r>
              <a:rPr lang="en-US" dirty="0" smtClean="0"/>
              <a:t>Some colonists wanted to use violent resistance</a:t>
            </a:r>
          </a:p>
          <a:p>
            <a:endParaRPr lang="en-US" dirty="0" smtClean="0"/>
          </a:p>
          <a:p>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pPr>
              <a:buNone/>
            </a:pPr>
            <a:r>
              <a:rPr lang="en-US" sz="3600" dirty="0" smtClean="0"/>
              <a:t>**At this point colonists were NOT looking for independence from Britain, but were protesting what they considered to be unconstitutional.</a:t>
            </a:r>
          </a:p>
          <a:p>
            <a:pPr>
              <a:buNone/>
            </a:pP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Colonial Response to </a:t>
            </a:r>
            <a:r>
              <a:rPr lang="en-US" dirty="0" err="1" smtClean="0"/>
              <a:t>T.Acts</a:t>
            </a:r>
            <a:endParaRPr lang="en-US" dirty="0"/>
          </a:p>
        </p:txBody>
      </p:sp>
      <p:sp>
        <p:nvSpPr>
          <p:cNvPr id="3" name="Content Placeholder 2"/>
          <p:cNvSpPr>
            <a:spLocks noGrp="1"/>
          </p:cNvSpPr>
          <p:nvPr>
            <p:ph sz="quarter" idx="1"/>
          </p:nvPr>
        </p:nvSpPr>
        <p:spPr>
          <a:xfrm>
            <a:off x="301752" y="1371600"/>
            <a:ext cx="8503920" cy="4953000"/>
          </a:xfrm>
        </p:spPr>
        <p:txBody>
          <a:bodyPr>
            <a:normAutofit/>
          </a:bodyPr>
          <a:lstStyle/>
          <a:p>
            <a:r>
              <a:rPr lang="en-US" dirty="0" smtClean="0"/>
              <a:t>Revival of non-importation</a:t>
            </a:r>
          </a:p>
          <a:p>
            <a:pPr lvl="1"/>
            <a:r>
              <a:rPr lang="en-US" dirty="0" smtClean="0"/>
              <a:t>Associations cropped up in NY, Boston, Newport &amp; Providence</a:t>
            </a:r>
          </a:p>
          <a:p>
            <a:pPr lvl="1"/>
            <a:r>
              <a:rPr lang="en-US" dirty="0" smtClean="0"/>
              <a:t>List of boycotted goods</a:t>
            </a:r>
          </a:p>
          <a:p>
            <a:pPr lvl="1"/>
            <a:r>
              <a:rPr lang="en-US" dirty="0" smtClean="0"/>
              <a:t>Resistance movement</a:t>
            </a:r>
          </a:p>
          <a:p>
            <a:r>
              <a:rPr lang="en-US" dirty="0" smtClean="0"/>
              <a:t>Conflict between artisans and merchants</a:t>
            </a:r>
          </a:p>
          <a:p>
            <a:pPr lvl="1"/>
            <a:r>
              <a:rPr lang="en-US" dirty="0" smtClean="0"/>
              <a:t>Merchants did NOT want to comply with </a:t>
            </a:r>
            <a:r>
              <a:rPr lang="en-US" dirty="0" err="1" smtClean="0"/>
              <a:t>nonimportation</a:t>
            </a:r>
            <a:r>
              <a:rPr lang="en-US" dirty="0" smtClean="0"/>
              <a:t> because they were making money.</a:t>
            </a:r>
          </a:p>
          <a:p>
            <a:pPr lvl="1"/>
            <a:r>
              <a:rPr lang="en-US" dirty="0" smtClean="0"/>
              <a:t>Artisans saw </a:t>
            </a:r>
            <a:r>
              <a:rPr lang="en-US" dirty="0" err="1" smtClean="0"/>
              <a:t>nonimportation</a:t>
            </a:r>
            <a:r>
              <a:rPr lang="en-US" dirty="0" smtClean="0"/>
              <a:t> as a way to increase personal sales</a:t>
            </a:r>
          </a:p>
          <a:p>
            <a:pPr lvl="2"/>
            <a:r>
              <a:rPr lang="en-US" dirty="0" smtClean="0"/>
              <a:t>Printed lists of merchants who continued to import British goods.</a:t>
            </a:r>
          </a:p>
          <a:p>
            <a:pPr lvl="2"/>
            <a:r>
              <a:rPr lang="en-US" dirty="0" smtClean="0"/>
              <a:t>Merchants became the target of protest and violence</a:t>
            </a:r>
          </a:p>
          <a:p>
            <a:pPr lvl="2"/>
            <a:r>
              <a:rPr lang="en-US" dirty="0" smtClean="0"/>
              <a:t>Coercion was a part of the resistance movement</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B Franklin DID become the postmaster general of the colonies</a:t>
            </a:r>
          </a:p>
          <a:p>
            <a:pPr lvl="1"/>
            <a:r>
              <a:rPr lang="en-US" dirty="0" smtClean="0"/>
              <a:t>Worked to improve communication and commerce between the colonies</a:t>
            </a:r>
          </a:p>
          <a:p>
            <a:pPr lvl="1"/>
            <a:r>
              <a:rPr lang="en-US" dirty="0" smtClean="0"/>
              <a:t>Recognized the need to unite for a common cause</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Colonial Response continued</a:t>
            </a:r>
            <a:endParaRPr lang="en-US" dirty="0"/>
          </a:p>
        </p:txBody>
      </p:sp>
      <p:sp>
        <p:nvSpPr>
          <p:cNvPr id="3" name="Content Placeholder 2"/>
          <p:cNvSpPr>
            <a:spLocks noGrp="1"/>
          </p:cNvSpPr>
          <p:nvPr>
            <p:ph sz="quarter" idx="1"/>
          </p:nvPr>
        </p:nvSpPr>
        <p:spPr/>
        <p:txBody>
          <a:bodyPr/>
          <a:lstStyle/>
          <a:p>
            <a:r>
              <a:rPr lang="en-US" dirty="0" smtClean="0"/>
              <a:t>Women’s Involvement</a:t>
            </a:r>
          </a:p>
          <a:p>
            <a:pPr lvl="1"/>
            <a:r>
              <a:rPr lang="en-US" dirty="0" smtClean="0"/>
              <a:t>Daughters of Liberty supported the boycott</a:t>
            </a:r>
          </a:p>
          <a:p>
            <a:pPr lvl="1"/>
            <a:r>
              <a:rPr lang="en-US" dirty="0" smtClean="0"/>
              <a:t>Organized spinning and weaving bees to produce </a:t>
            </a:r>
            <a:r>
              <a:rPr lang="en-US" u="sng" dirty="0" smtClean="0"/>
              <a:t>homespun</a:t>
            </a:r>
            <a:r>
              <a:rPr lang="en-US" dirty="0" smtClean="0"/>
              <a:t> goods for local consumption</a:t>
            </a:r>
          </a:p>
          <a:p>
            <a:pPr lvl="1"/>
            <a:r>
              <a:rPr lang="en-US" dirty="0" smtClean="0"/>
              <a:t>Renounced luxury fabrics such as silk &amp; satin</a:t>
            </a:r>
          </a:p>
          <a:p>
            <a:pPr lvl="1"/>
            <a:r>
              <a:rPr lang="en-US" dirty="0" smtClean="0"/>
              <a:t>Stopped serving tea</a:t>
            </a:r>
          </a:p>
          <a:p>
            <a:pPr lvl="1"/>
            <a:r>
              <a:rPr lang="en-US" dirty="0" smtClean="0"/>
              <a:t>Sang songs supporting the movement</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Rural movement</a:t>
            </a:r>
          </a:p>
          <a:p>
            <a:pPr lvl="1"/>
            <a:r>
              <a:rPr lang="en-US" dirty="0" smtClean="0"/>
              <a:t>Supported the idea of self-sufficiency</a:t>
            </a:r>
          </a:p>
          <a:p>
            <a:pPr lvl="1"/>
            <a:r>
              <a:rPr lang="en-US" dirty="0" smtClean="0"/>
              <a:t>Supported the reduction in use of luxury items (religious connection)</a:t>
            </a:r>
          </a:p>
          <a:p>
            <a:pPr lvl="1"/>
            <a:r>
              <a:rPr lang="en-US" dirty="0" smtClean="0"/>
              <a:t>Supported frugality</a:t>
            </a:r>
          </a:p>
          <a:p>
            <a:r>
              <a:rPr lang="en-US" dirty="0" smtClean="0"/>
              <a:t>Virginia- House of Burgesses</a:t>
            </a:r>
          </a:p>
          <a:p>
            <a:pPr lvl="1"/>
            <a:r>
              <a:rPr lang="en-US" dirty="0" smtClean="0"/>
              <a:t>Banned importation of goods enumerated in Townshend Acts, slaves and luxury commodities</a:t>
            </a:r>
          </a:p>
          <a:p>
            <a:pPr lvl="1"/>
            <a:r>
              <a:rPr lang="en-US" dirty="0" smtClean="0"/>
              <a:t>All colonies except New Hampshire followed suit</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of Colonial Response</a:t>
            </a:r>
            <a:endParaRPr lang="en-US" dirty="0"/>
          </a:p>
        </p:txBody>
      </p:sp>
      <p:sp>
        <p:nvSpPr>
          <p:cNvPr id="3" name="Content Placeholder 2"/>
          <p:cNvSpPr>
            <a:spLocks noGrp="1"/>
          </p:cNvSpPr>
          <p:nvPr>
            <p:ph sz="quarter" idx="1"/>
          </p:nvPr>
        </p:nvSpPr>
        <p:spPr/>
        <p:txBody>
          <a:bodyPr/>
          <a:lstStyle/>
          <a:p>
            <a:r>
              <a:rPr lang="en-US" dirty="0" smtClean="0"/>
              <a:t>Import of British goods declined</a:t>
            </a:r>
          </a:p>
          <a:p>
            <a:pPr lvl="1"/>
            <a:r>
              <a:rPr lang="en-US" dirty="0" smtClean="0"/>
              <a:t>Dramatically dropped in large port cities</a:t>
            </a:r>
          </a:p>
          <a:p>
            <a:r>
              <a:rPr lang="en-US" dirty="0" smtClean="0"/>
              <a:t>English merchants began protesting to Parliament (in England)</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Massachusetts Circular Letter</a:t>
            </a:r>
            <a:endParaRPr lang="en-US" dirty="0"/>
          </a:p>
        </p:txBody>
      </p:sp>
      <p:sp>
        <p:nvSpPr>
          <p:cNvPr id="3" name="Content Placeholder 2"/>
          <p:cNvSpPr>
            <a:spLocks noGrp="1"/>
          </p:cNvSpPr>
          <p:nvPr>
            <p:ph sz="quarter" idx="1"/>
          </p:nvPr>
        </p:nvSpPr>
        <p:spPr>
          <a:xfrm>
            <a:off x="301752" y="1527048"/>
            <a:ext cx="8503920" cy="4873752"/>
          </a:xfrm>
        </p:spPr>
        <p:txBody>
          <a:bodyPr/>
          <a:lstStyle/>
          <a:p>
            <a:r>
              <a:rPr lang="en-US" dirty="0" smtClean="0"/>
              <a:t>Written by Samuel Adams (Boston) and approved by the Massachusetts House of Representatives</a:t>
            </a:r>
          </a:p>
          <a:p>
            <a:r>
              <a:rPr lang="en-US" dirty="0" smtClean="0"/>
              <a:t>Propaganda</a:t>
            </a:r>
          </a:p>
          <a:p>
            <a:r>
              <a:rPr lang="en-US" dirty="0" smtClean="0"/>
              <a:t>Denounced the Townshend Acts</a:t>
            </a:r>
          </a:p>
          <a:p>
            <a:pPr lvl="1"/>
            <a:r>
              <a:rPr lang="en-US" dirty="0" smtClean="0"/>
              <a:t>Attacked the British plan to make royal officials independent of colonial assemblies</a:t>
            </a:r>
          </a:p>
          <a:p>
            <a:pPr lvl="1"/>
            <a:r>
              <a:rPr lang="en-US" dirty="0" smtClean="0"/>
              <a:t>Urged colonies to cooperate with each other</a:t>
            </a:r>
          </a:p>
          <a:p>
            <a:r>
              <a:rPr lang="en-US" dirty="0" smtClean="0"/>
              <a:t>Mass. Governor condemned the document for trying to cause a rebellion and dissolved the legislature</a:t>
            </a:r>
          </a:p>
          <a:p>
            <a:r>
              <a:rPr lang="en-US" dirty="0" smtClean="0"/>
              <a:t>British Sec of State demanded each Royal Gov in America dissolve their legislatures (endorsement)</a:t>
            </a:r>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Massachusetts House of Reps was ordered to rescind the letter </a:t>
            </a:r>
          </a:p>
          <a:p>
            <a:pPr lvl="1"/>
            <a:r>
              <a:rPr lang="en-US" dirty="0" smtClean="0"/>
              <a:t>Voted 92-17 to ignore the order</a:t>
            </a:r>
          </a:p>
          <a:p>
            <a:pPr lvl="1"/>
            <a:r>
              <a:rPr lang="en-US" dirty="0" smtClean="0"/>
              <a:t>Immediately dissolved</a:t>
            </a:r>
          </a:p>
          <a:p>
            <a:r>
              <a:rPr lang="en-US" dirty="0" smtClean="0"/>
              <a:t>“Glorious Ninety-Two” were celebrated</a:t>
            </a:r>
          </a:p>
          <a:p>
            <a:r>
              <a:rPr lang="en-US" dirty="0" smtClean="0"/>
              <a:t>Increased resistance to the T. Acts and to British handling of colonial affairs</a:t>
            </a:r>
          </a:p>
          <a:p>
            <a:r>
              <a:rPr lang="en-US" dirty="0" smtClean="0"/>
              <a:t>Boston town meeting-  called everyone to arm themselves but resisted armed resistance</a:t>
            </a:r>
          </a:p>
          <a:p>
            <a:r>
              <a:rPr lang="en-US" dirty="0" smtClean="0"/>
              <a:t>Boston was occupied by British infantry</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British occupation of Boston</a:t>
            </a:r>
            <a:endParaRPr lang="en-US" dirty="0"/>
          </a:p>
        </p:txBody>
      </p:sp>
      <p:sp>
        <p:nvSpPr>
          <p:cNvPr id="3" name="Content Placeholder 2"/>
          <p:cNvSpPr>
            <a:spLocks noGrp="1"/>
          </p:cNvSpPr>
          <p:nvPr>
            <p:ph sz="quarter" idx="1"/>
          </p:nvPr>
        </p:nvSpPr>
        <p:spPr/>
        <p:txBody>
          <a:bodyPr/>
          <a:lstStyle/>
          <a:p>
            <a:r>
              <a:rPr lang="en-US" dirty="0" smtClean="0"/>
              <a:t>Growing hostility between colonists and Britain</a:t>
            </a:r>
          </a:p>
          <a:p>
            <a:r>
              <a:rPr lang="en-US" dirty="0" smtClean="0"/>
              <a:t>Conflict over competition for jobs</a:t>
            </a:r>
          </a:p>
          <a:p>
            <a:r>
              <a:rPr lang="en-US" dirty="0" smtClean="0"/>
              <a:t>Boston Massacre</a:t>
            </a:r>
          </a:p>
          <a:p>
            <a:pPr lvl="1"/>
            <a:r>
              <a:rPr lang="en-US" dirty="0" smtClean="0"/>
              <a:t>March 5, 1770</a:t>
            </a:r>
          </a:p>
          <a:p>
            <a:pPr lvl="1"/>
            <a:r>
              <a:rPr lang="en-US" dirty="0" smtClean="0"/>
              <a:t>First bloodshed-  a few dead, several wounded</a:t>
            </a:r>
          </a:p>
          <a:p>
            <a:pPr lvl="1"/>
            <a:r>
              <a:rPr lang="en-US" dirty="0" smtClean="0"/>
              <a:t>British were armed</a:t>
            </a:r>
          </a:p>
          <a:p>
            <a:pPr lvl="1"/>
            <a:r>
              <a:rPr lang="en-US" dirty="0" smtClean="0"/>
              <a:t>Paul Revere-  the “Bloody Massacre”- propaganda</a:t>
            </a:r>
          </a:p>
          <a:p>
            <a:pPr lvl="2"/>
            <a:r>
              <a:rPr lang="en-US" dirty="0" smtClean="0"/>
              <a:t>Inflamed colonists</a:t>
            </a:r>
          </a:p>
          <a:p>
            <a:r>
              <a:rPr lang="en-US" dirty="0" smtClean="0"/>
              <a:t>Townshend Acts repealed on March 5-  all except tax on tea</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boston massacre.jpg"/>
          <p:cNvPicPr>
            <a:picLocks noGrp="1" noChangeAspect="1"/>
          </p:cNvPicPr>
          <p:nvPr>
            <p:ph sz="quarter" idx="1"/>
          </p:nvPr>
        </p:nvPicPr>
        <p:blipFill>
          <a:blip r:embed="rId2" cstate="print"/>
          <a:stretch>
            <a:fillRect/>
          </a:stretch>
        </p:blipFill>
        <p:spPr>
          <a:xfrm>
            <a:off x="1905000" y="1600200"/>
            <a:ext cx="5306798" cy="4754880"/>
          </a:xfr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Committees of Correspondence</a:t>
            </a:r>
            <a:endParaRPr lang="en-US" dirty="0"/>
          </a:p>
        </p:txBody>
      </p:sp>
      <p:sp>
        <p:nvSpPr>
          <p:cNvPr id="3" name="Content Placeholder 2"/>
          <p:cNvSpPr>
            <a:spLocks noGrp="1"/>
          </p:cNvSpPr>
          <p:nvPr>
            <p:ph sz="quarter" idx="1"/>
          </p:nvPr>
        </p:nvSpPr>
        <p:spPr>
          <a:xfrm>
            <a:off x="301752" y="1527048"/>
            <a:ext cx="8503920" cy="4949952"/>
          </a:xfrm>
        </p:spPr>
        <p:txBody>
          <a:bodyPr/>
          <a:lstStyle/>
          <a:p>
            <a:r>
              <a:rPr lang="en-US" dirty="0" smtClean="0"/>
              <a:t>Boston appointed to communicate with other towns regarding British actions</a:t>
            </a:r>
          </a:p>
          <a:p>
            <a:r>
              <a:rPr lang="en-US" dirty="0" smtClean="0"/>
              <a:t>Boston Pamphlet-  written by Sam Adams and other radicals</a:t>
            </a:r>
          </a:p>
          <a:p>
            <a:pPr lvl="1"/>
            <a:r>
              <a:rPr lang="en-US" dirty="0" smtClean="0"/>
              <a:t>British encroachments on colonial rights were a sign of a plot to enslave America-  strip colonists of their rights</a:t>
            </a:r>
          </a:p>
          <a:p>
            <a:r>
              <a:rPr lang="en-US" dirty="0" smtClean="0"/>
              <a:t>Virginia appointed an </a:t>
            </a:r>
            <a:r>
              <a:rPr lang="en-US" dirty="0" err="1" smtClean="0"/>
              <a:t>intercolonial</a:t>
            </a:r>
            <a:r>
              <a:rPr lang="en-US" dirty="0" smtClean="0"/>
              <a:t> correspondence to obtain early and authentic intelligence about British actions; also to maintain correspondence with other colonies</a:t>
            </a:r>
          </a:p>
          <a:p>
            <a:pPr lvl="1"/>
            <a:r>
              <a:rPr lang="en-US" dirty="0" smtClean="0"/>
              <a:t>Included Patrick Henry, Thomas Jefferson, Richard Henry Lee</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All colonies except Pennsylvania created their own committees</a:t>
            </a:r>
          </a:p>
          <a:p>
            <a:pPr>
              <a:buNone/>
            </a:pP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Leaked letters</a:t>
            </a:r>
            <a:endParaRPr lang="en-US" dirty="0"/>
          </a:p>
        </p:txBody>
      </p:sp>
      <p:sp>
        <p:nvSpPr>
          <p:cNvPr id="3" name="Content Placeholder 2"/>
          <p:cNvSpPr>
            <a:spLocks noGrp="1"/>
          </p:cNvSpPr>
          <p:nvPr>
            <p:ph sz="quarter" idx="1"/>
          </p:nvPr>
        </p:nvSpPr>
        <p:spPr/>
        <p:txBody>
          <a:bodyPr/>
          <a:lstStyle/>
          <a:p>
            <a:r>
              <a:rPr lang="en-US" dirty="0" smtClean="0"/>
              <a:t>Franklin gained access to private letters between Mass. Gov Hutchinson and the Parliament</a:t>
            </a:r>
          </a:p>
          <a:p>
            <a:pPr lvl="1"/>
            <a:r>
              <a:rPr lang="en-US" dirty="0" smtClean="0"/>
              <a:t>Hutchinson called for further infringement of colonial rights</a:t>
            </a:r>
          </a:p>
          <a:p>
            <a:r>
              <a:rPr lang="en-US" dirty="0" smtClean="0"/>
              <a:t>“smoking gun” of a conspiracy theory</a:t>
            </a:r>
          </a:p>
          <a:p>
            <a:r>
              <a:rPr lang="en-US" dirty="0" smtClean="0"/>
              <a:t>Franklin damaged his reputation in London by publishing the letters</a:t>
            </a:r>
          </a:p>
          <a:p>
            <a:pPr lvl="1"/>
            <a:r>
              <a:rPr lang="en-US" dirty="0" smtClean="0"/>
              <a:t>Lost his post as Postmaster General</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Paris (1763)</a:t>
            </a:r>
            <a:endParaRPr lang="en-US" dirty="0"/>
          </a:p>
        </p:txBody>
      </p:sp>
      <p:sp>
        <p:nvSpPr>
          <p:cNvPr id="3" name="Content Placeholder 2"/>
          <p:cNvSpPr>
            <a:spLocks noGrp="1"/>
          </p:cNvSpPr>
          <p:nvPr>
            <p:ph sz="quarter" idx="1"/>
          </p:nvPr>
        </p:nvSpPr>
        <p:spPr/>
        <p:txBody>
          <a:bodyPr/>
          <a:lstStyle/>
          <a:p>
            <a:r>
              <a:rPr lang="en-US" dirty="0" smtClean="0"/>
              <a:t>France lost all possessions in North America</a:t>
            </a:r>
          </a:p>
          <a:p>
            <a:r>
              <a:rPr lang="en-US" dirty="0" smtClean="0"/>
              <a:t>France ceded all land claims east of the Mississippi to Britain (except New Orleans)</a:t>
            </a:r>
          </a:p>
          <a:p>
            <a:r>
              <a:rPr lang="en-US" dirty="0" smtClean="0"/>
              <a:t>New Orleans- transferred to Spain-  Roman Catholic</a:t>
            </a:r>
          </a:p>
          <a:p>
            <a:r>
              <a:rPr lang="en-US" dirty="0" smtClean="0"/>
              <a:t>Spain ceded Florida to Britain in exchange for the return of all their colonies in the Caribbean and Pacific</a:t>
            </a:r>
          </a:p>
          <a:p>
            <a:r>
              <a:rPr lang="en-US" dirty="0" smtClean="0"/>
              <a:t>End of imperial rivalry in N America-  Britain is the only country left</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 Act</a:t>
            </a:r>
            <a:endParaRPr lang="en-US" dirty="0"/>
          </a:p>
        </p:txBody>
      </p:sp>
      <p:sp>
        <p:nvSpPr>
          <p:cNvPr id="3" name="Content Placeholder 2"/>
          <p:cNvSpPr>
            <a:spLocks noGrp="1"/>
          </p:cNvSpPr>
          <p:nvPr>
            <p:ph sz="quarter" idx="1"/>
          </p:nvPr>
        </p:nvSpPr>
        <p:spPr/>
        <p:txBody>
          <a:bodyPr/>
          <a:lstStyle/>
          <a:p>
            <a:r>
              <a:rPr lang="en-US" dirty="0" smtClean="0"/>
              <a:t>Colonists had already curbed intake of tea</a:t>
            </a:r>
          </a:p>
          <a:p>
            <a:pPr lvl="1"/>
            <a:r>
              <a:rPr lang="en-US" dirty="0" smtClean="0"/>
              <a:t>Nearly destroyed the East India Company</a:t>
            </a:r>
          </a:p>
          <a:p>
            <a:r>
              <a:rPr lang="en-US" dirty="0" smtClean="0"/>
              <a:t>In an effort to increase tea consumption in the colonies</a:t>
            </a:r>
          </a:p>
          <a:p>
            <a:pPr lvl="1"/>
            <a:r>
              <a:rPr lang="en-US" dirty="0" smtClean="0"/>
              <a:t>British offered tea at a very low price to make the tax more palatable and to save the EIC</a:t>
            </a:r>
          </a:p>
          <a:p>
            <a:pPr lvl="2"/>
            <a:r>
              <a:rPr lang="en-US" dirty="0" smtClean="0"/>
              <a:t>Mass </a:t>
            </a:r>
            <a:r>
              <a:rPr lang="en-US" dirty="0" err="1" smtClean="0"/>
              <a:t>mtg</a:t>
            </a:r>
            <a:r>
              <a:rPr lang="en-US" dirty="0" smtClean="0"/>
              <a:t> in Pennsylvania denounced the importation of tea (“an enemy of his country”)-  Boston followed</a:t>
            </a:r>
          </a:p>
          <a:p>
            <a:pPr lvl="2"/>
            <a:r>
              <a:rPr lang="en-US" dirty="0" smtClean="0"/>
              <a:t>Committee for Tarring and Feathering</a:t>
            </a:r>
          </a:p>
          <a:p>
            <a:r>
              <a:rPr lang="en-US" dirty="0" smtClean="0"/>
              <a:t>1</a:t>
            </a:r>
            <a:r>
              <a:rPr lang="en-US" baseline="30000" dirty="0" smtClean="0"/>
              <a:t>st</a:t>
            </a:r>
            <a:r>
              <a:rPr lang="en-US" dirty="0" smtClean="0"/>
              <a:t> tea ships arrived in Boston</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Boston Tea Party</a:t>
            </a:r>
            <a:endParaRPr lang="en-US" dirty="0"/>
          </a:p>
        </p:txBody>
      </p:sp>
      <p:sp>
        <p:nvSpPr>
          <p:cNvPr id="3" name="Content Placeholder 2"/>
          <p:cNvSpPr>
            <a:spLocks noGrp="1"/>
          </p:cNvSpPr>
          <p:nvPr>
            <p:ph sz="quarter" idx="1"/>
          </p:nvPr>
        </p:nvSpPr>
        <p:spPr>
          <a:xfrm>
            <a:off x="301752" y="1371600"/>
            <a:ext cx="8503920" cy="5029200"/>
          </a:xfrm>
        </p:spPr>
        <p:txBody>
          <a:bodyPr>
            <a:normAutofit/>
          </a:bodyPr>
          <a:lstStyle/>
          <a:p>
            <a:r>
              <a:rPr lang="en-US" dirty="0" smtClean="0"/>
              <a:t>Tea ships arrive</a:t>
            </a:r>
          </a:p>
          <a:p>
            <a:pPr lvl="1"/>
            <a:r>
              <a:rPr lang="en-US" dirty="0" smtClean="0"/>
              <a:t>Colonists would not allow tea to be unloaded</a:t>
            </a:r>
          </a:p>
          <a:p>
            <a:pPr lvl="1"/>
            <a:r>
              <a:rPr lang="en-US" dirty="0" smtClean="0"/>
              <a:t>Hutchinson would not allow the ship to leave the port</a:t>
            </a:r>
          </a:p>
          <a:p>
            <a:r>
              <a:rPr lang="en-US" dirty="0" smtClean="0"/>
              <a:t>50+ men disguised as Indians boarded the ship and dumped it into the Boston Harbor</a:t>
            </a:r>
          </a:p>
          <a:p>
            <a:r>
              <a:rPr lang="en-US" dirty="0" smtClean="0"/>
              <a:t>Other tea incidents followed in other ports</a:t>
            </a:r>
          </a:p>
          <a:p>
            <a:r>
              <a:rPr lang="en-US" dirty="0" smtClean="0"/>
              <a:t>British declared something had to be done about Boston-  rebellious</a:t>
            </a:r>
          </a:p>
          <a:p>
            <a:r>
              <a:rPr lang="en-US" dirty="0" smtClean="0"/>
              <a:t>King George- </a:t>
            </a:r>
            <a:r>
              <a:rPr lang="en-US" b="1" dirty="0" smtClean="0"/>
              <a:t>“we are now to dispute whether we have, or have not, any authority in that country.”</a:t>
            </a:r>
            <a:endParaRPr lang="en-US" b="1"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Intolerable Acts</a:t>
            </a:r>
            <a:endParaRPr lang="en-US" dirty="0"/>
          </a:p>
        </p:txBody>
      </p:sp>
      <p:sp>
        <p:nvSpPr>
          <p:cNvPr id="3" name="Content Placeholder 2"/>
          <p:cNvSpPr>
            <a:spLocks noGrp="1"/>
          </p:cNvSpPr>
          <p:nvPr>
            <p:ph sz="quarter" idx="1"/>
          </p:nvPr>
        </p:nvSpPr>
        <p:spPr/>
        <p:txBody>
          <a:bodyPr/>
          <a:lstStyle/>
          <a:p>
            <a:r>
              <a:rPr lang="en-US" dirty="0" smtClean="0"/>
              <a:t>1774</a:t>
            </a:r>
          </a:p>
          <a:p>
            <a:r>
              <a:rPr lang="en-US" dirty="0" smtClean="0"/>
              <a:t>Laws to punish Massachusetts and strengthen Britain</a:t>
            </a:r>
          </a:p>
          <a:p>
            <a:pPr>
              <a:buNone/>
            </a:pPr>
            <a:endParaRPr lang="en-US" dirty="0" smtClean="0"/>
          </a:p>
          <a:p>
            <a:r>
              <a:rPr lang="en-US" u="sng" dirty="0" smtClean="0"/>
              <a:t>Boston Port Bill</a:t>
            </a:r>
            <a:r>
              <a:rPr lang="en-US" dirty="0" smtClean="0"/>
              <a:t>- prohibited the loading or unloading of ships in any part of the Boston Harbor until the town had fully compensated the EIC and customs officials for the dumped tea</a:t>
            </a:r>
            <a:endParaRPr lang="en-US" u="sng"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u="sng" dirty="0" smtClean="0"/>
              <a:t>Massachusetts Government Act</a:t>
            </a:r>
            <a:r>
              <a:rPr lang="en-US" dirty="0" smtClean="0"/>
              <a:t>- </a:t>
            </a:r>
          </a:p>
          <a:p>
            <a:pPr lvl="1"/>
            <a:r>
              <a:rPr lang="en-US" dirty="0" smtClean="0"/>
              <a:t>annulled the colonial charter</a:t>
            </a:r>
          </a:p>
          <a:p>
            <a:pPr lvl="1"/>
            <a:r>
              <a:rPr lang="en-US" dirty="0" smtClean="0"/>
              <a:t>Assemblies appointed by the King, rather than elected</a:t>
            </a:r>
          </a:p>
          <a:p>
            <a:pPr lvl="1"/>
            <a:r>
              <a:rPr lang="en-US" dirty="0" smtClean="0"/>
              <a:t>Town meetings were prohibited more than once a year</a:t>
            </a:r>
          </a:p>
          <a:p>
            <a:pPr lvl="1"/>
            <a:r>
              <a:rPr lang="en-US" dirty="0" smtClean="0"/>
              <a:t>End of self-rule in the colonies</a:t>
            </a:r>
          </a:p>
          <a:p>
            <a:r>
              <a:rPr lang="en-US" u="sng" dirty="0" smtClean="0"/>
              <a:t>Quartering Act</a:t>
            </a:r>
            <a:r>
              <a:rPr lang="en-US" dirty="0" smtClean="0"/>
              <a:t>- legalized the housing of troops at the public expense, including occupied dwellings and private homes</a:t>
            </a:r>
            <a:endParaRPr lang="en-US" u="sng"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sz="quarter" idx="1"/>
          </p:nvPr>
        </p:nvSpPr>
        <p:spPr/>
        <p:txBody>
          <a:bodyPr/>
          <a:lstStyle/>
          <a:p>
            <a:r>
              <a:rPr lang="en-US" u="sng" dirty="0" smtClean="0"/>
              <a:t>Administration of Justice Act-</a:t>
            </a:r>
          </a:p>
          <a:p>
            <a:pPr lvl="1"/>
            <a:r>
              <a:rPr lang="en-US" dirty="0" smtClean="0"/>
              <a:t>Sought to protect British officials from colonial courts</a:t>
            </a:r>
          </a:p>
          <a:p>
            <a:pPr lvl="1"/>
            <a:r>
              <a:rPr lang="en-US" dirty="0" smtClean="0"/>
              <a:t>Those accused of capital crimes were sent to England for trial</a:t>
            </a:r>
          </a:p>
          <a:p>
            <a:pPr lvl="1"/>
            <a:endParaRPr lang="en-US" dirty="0" smtClean="0"/>
          </a:p>
          <a:p>
            <a:r>
              <a:rPr lang="en-US" u="sng" dirty="0" smtClean="0"/>
              <a:t>Quebec Act</a:t>
            </a:r>
            <a:r>
              <a:rPr lang="en-US" dirty="0" smtClean="0"/>
              <a:t>-</a:t>
            </a:r>
          </a:p>
          <a:p>
            <a:pPr lvl="1"/>
            <a:r>
              <a:rPr lang="en-US" dirty="0" smtClean="0"/>
              <a:t>Britain authorized a permanent government for the territory taken from France</a:t>
            </a:r>
          </a:p>
          <a:p>
            <a:pPr lvl="1"/>
            <a:r>
              <a:rPr lang="en-US" dirty="0" smtClean="0"/>
              <a:t>Established an authoritarian, anti-republic administration for Quebec with a royal governor and appointed council</a:t>
            </a:r>
          </a:p>
          <a:p>
            <a:pPr lvl="1"/>
            <a:r>
              <a:rPr lang="en-US" dirty="0" smtClean="0"/>
              <a:t>Roman Catholic Church was granted religious toleration</a:t>
            </a:r>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r>
              <a:rPr lang="en-US" dirty="0" smtClean="0"/>
              <a:t>June 1st – day the Boston Port Bill took effect</a:t>
            </a:r>
          </a:p>
          <a:p>
            <a:r>
              <a:rPr lang="en-US" dirty="0" smtClean="0"/>
              <a:t>Bells tolled, flags flew at half mast and people flocked to churches</a:t>
            </a:r>
          </a:p>
          <a:p>
            <a:r>
              <a:rPr lang="en-US" dirty="0" smtClean="0"/>
              <a:t>A day of fasting and prayer for Boston </a:t>
            </a:r>
          </a:p>
          <a:p>
            <a:pPr lvl="1"/>
            <a:r>
              <a:rPr lang="en-US" dirty="0" smtClean="0"/>
              <a:t>Enduring a “hostile invasion”</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Continental Congress</a:t>
            </a:r>
            <a:endParaRPr lang="en-US" dirty="0"/>
          </a:p>
        </p:txBody>
      </p:sp>
      <p:sp>
        <p:nvSpPr>
          <p:cNvPr id="3" name="Content Placeholder 2"/>
          <p:cNvSpPr>
            <a:spLocks noGrp="1"/>
          </p:cNvSpPr>
          <p:nvPr>
            <p:ph sz="quarter" idx="1"/>
          </p:nvPr>
        </p:nvSpPr>
        <p:spPr/>
        <p:txBody>
          <a:bodyPr/>
          <a:lstStyle/>
          <a:p>
            <a:r>
              <a:rPr lang="en-US" dirty="0" smtClean="0"/>
              <a:t>Philadelphia-  September 1774</a:t>
            </a:r>
          </a:p>
          <a:p>
            <a:r>
              <a:rPr lang="en-US" dirty="0" smtClean="0"/>
              <a:t>Radicals:  Sam and John Adams, Patrick Henry, George Washington and Christopher </a:t>
            </a:r>
            <a:r>
              <a:rPr lang="en-US" dirty="0" err="1" smtClean="0"/>
              <a:t>Gadsen</a:t>
            </a:r>
            <a:endParaRPr lang="en-US" dirty="0" smtClean="0"/>
          </a:p>
          <a:p>
            <a:r>
              <a:rPr lang="en-US" dirty="0" smtClean="0"/>
              <a:t>Conservatives:  John Dickinson, Joseph Galloway, John Jay and James Duane</a:t>
            </a:r>
          </a:p>
          <a:p>
            <a:r>
              <a:rPr lang="en-US" dirty="0" smtClean="0"/>
              <a:t>Delegates wanted to </a:t>
            </a:r>
            <a:r>
              <a:rPr lang="en-US" u="sng" dirty="0" smtClean="0"/>
              <a:t>avoid war </a:t>
            </a:r>
            <a:r>
              <a:rPr lang="en-US" dirty="0" smtClean="0"/>
              <a:t>and favored a policy of economic coercion</a:t>
            </a:r>
          </a:p>
          <a:p>
            <a:r>
              <a:rPr lang="en-US" dirty="0" smtClean="0"/>
              <a:t>Declaration and Resolves</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Declaration and Resolves</a:t>
            </a:r>
            <a:endParaRPr lang="en-US" dirty="0"/>
          </a:p>
        </p:txBody>
      </p:sp>
      <p:sp>
        <p:nvSpPr>
          <p:cNvPr id="3" name="Content Placeholder 2"/>
          <p:cNvSpPr>
            <a:spLocks noGrp="1"/>
          </p:cNvSpPr>
          <p:nvPr>
            <p:ph sz="quarter" idx="1"/>
          </p:nvPr>
        </p:nvSpPr>
        <p:spPr>
          <a:xfrm>
            <a:off x="301752" y="1295400"/>
            <a:ext cx="8503920" cy="5105400"/>
          </a:xfrm>
        </p:spPr>
        <p:txBody>
          <a:bodyPr>
            <a:normAutofit/>
          </a:bodyPr>
          <a:lstStyle/>
          <a:p>
            <a:r>
              <a:rPr lang="en-US" dirty="0" smtClean="0"/>
              <a:t>Asserted that all colonists sprang from a common tradition and enjoyed the rights guaranteed by laws of nature and the English Bill of Rights</a:t>
            </a:r>
          </a:p>
          <a:p>
            <a:r>
              <a:rPr lang="en-US" dirty="0" smtClean="0"/>
              <a:t>Declared several acts of Parliament in violation of these rights</a:t>
            </a:r>
          </a:p>
          <a:p>
            <a:r>
              <a:rPr lang="en-US" dirty="0" smtClean="0"/>
              <a:t>Until acts were repealed they would impose economic sanctions against Britain</a:t>
            </a:r>
          </a:p>
          <a:p>
            <a:r>
              <a:rPr lang="en-US" dirty="0" err="1" smtClean="0"/>
              <a:t>Nonimportation</a:t>
            </a:r>
            <a:r>
              <a:rPr lang="en-US" dirty="0" smtClean="0"/>
              <a:t> and </a:t>
            </a:r>
            <a:r>
              <a:rPr lang="en-US" dirty="0" err="1" smtClean="0"/>
              <a:t>nonconsumption</a:t>
            </a:r>
            <a:r>
              <a:rPr lang="en-US" dirty="0" smtClean="0"/>
              <a:t> of British goods</a:t>
            </a:r>
          </a:p>
          <a:p>
            <a:r>
              <a:rPr lang="en-US" dirty="0" smtClean="0"/>
              <a:t>Prohibited export of colonial commodities to Britain or its other colonies</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Committees of Observation and Safety</a:t>
            </a:r>
            <a:endParaRPr lang="en-US" dirty="0"/>
          </a:p>
        </p:txBody>
      </p:sp>
      <p:sp>
        <p:nvSpPr>
          <p:cNvPr id="3" name="Content Placeholder 2"/>
          <p:cNvSpPr>
            <a:spLocks noGrp="1"/>
          </p:cNvSpPr>
          <p:nvPr>
            <p:ph sz="quarter" idx="1"/>
          </p:nvPr>
        </p:nvSpPr>
        <p:spPr>
          <a:xfrm>
            <a:off x="301752" y="1527048"/>
            <a:ext cx="8503920" cy="4873752"/>
          </a:xfrm>
        </p:spPr>
        <p:txBody>
          <a:bodyPr>
            <a:normAutofit/>
          </a:bodyPr>
          <a:lstStyle/>
          <a:p>
            <a:r>
              <a:rPr lang="en-US" dirty="0" smtClean="0"/>
              <a:t>Took over functions of local government throughout the colonies</a:t>
            </a:r>
          </a:p>
          <a:p>
            <a:r>
              <a:rPr lang="en-US" dirty="0" smtClean="0"/>
              <a:t>Organized militia, combined and worked with  other colonial committees</a:t>
            </a:r>
          </a:p>
          <a:p>
            <a:r>
              <a:rPr lang="en-US" dirty="0" smtClean="0"/>
              <a:t>Suppressed opinions of Loyalists</a:t>
            </a:r>
          </a:p>
          <a:p>
            <a:r>
              <a:rPr lang="en-US" dirty="0" smtClean="0"/>
              <a:t>Scrutinized activities of other citizens</a:t>
            </a:r>
          </a:p>
          <a:p>
            <a:r>
              <a:rPr lang="en-US" dirty="0" smtClean="0"/>
              <a:t>Practiced forms of coercion</a:t>
            </a:r>
          </a:p>
          <a:p>
            <a:r>
              <a:rPr lang="en-US" dirty="0" smtClean="0"/>
              <a:t>Bridge between old colonial admin and revolutionary government</a:t>
            </a:r>
          </a:p>
          <a:p>
            <a:r>
              <a:rPr lang="en-US" dirty="0" smtClean="0"/>
              <a:t>Began  to refer to the colonies as “states”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Native Response</a:t>
            </a:r>
            <a:endParaRPr lang="en-US" dirty="0"/>
          </a:p>
        </p:txBody>
      </p:sp>
      <p:sp>
        <p:nvSpPr>
          <p:cNvPr id="3" name="Content Placeholder 2"/>
          <p:cNvSpPr>
            <a:spLocks noGrp="1"/>
          </p:cNvSpPr>
          <p:nvPr>
            <p:ph sz="quarter" idx="1"/>
          </p:nvPr>
        </p:nvSpPr>
        <p:spPr/>
        <p:txBody>
          <a:bodyPr/>
          <a:lstStyle/>
          <a:p>
            <a:r>
              <a:rPr lang="en-US" dirty="0" smtClean="0"/>
              <a:t>Angry that French gave away their land-  no right to do so</a:t>
            </a:r>
          </a:p>
          <a:p>
            <a:r>
              <a:rPr lang="en-US" dirty="0" smtClean="0"/>
              <a:t>Starvation resulted from the British policy of not “gifting”-  said they needed to live without “charity”</a:t>
            </a:r>
          </a:p>
          <a:p>
            <a:r>
              <a:rPr lang="en-US" dirty="0" smtClean="0"/>
              <a:t>The Delaware Prophet (</a:t>
            </a:r>
            <a:r>
              <a:rPr lang="en-US" dirty="0" err="1" smtClean="0"/>
              <a:t>Neolin</a:t>
            </a:r>
            <a:r>
              <a:rPr lang="en-US" dirty="0" smtClean="0"/>
              <a:t>)-  taught Indians had been corrupted by Europeans,  need to purify and to reclaim what was rightfully theirs</a:t>
            </a:r>
          </a:p>
          <a:p>
            <a:r>
              <a:rPr lang="en-US" dirty="0" smtClean="0"/>
              <a:t>“Drive them out!”</a:t>
            </a:r>
          </a:p>
          <a:p>
            <a:r>
              <a:rPr lang="en-US" dirty="0" smtClean="0"/>
              <a:t>Attack was planned on the British </a:t>
            </a:r>
          </a:p>
          <a:p>
            <a:endParaRPr lang="en-US" dirty="0" smtClean="0"/>
          </a:p>
          <a:p>
            <a:endParaRPr lang="en-U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Lexington and Concord</a:t>
            </a:r>
            <a:endParaRPr lang="en-US" dirty="0"/>
          </a:p>
        </p:txBody>
      </p:sp>
      <p:sp>
        <p:nvSpPr>
          <p:cNvPr id="3" name="Content Placeholder 2"/>
          <p:cNvSpPr>
            <a:spLocks noGrp="1"/>
          </p:cNvSpPr>
          <p:nvPr>
            <p:ph sz="quarter" idx="1"/>
          </p:nvPr>
        </p:nvSpPr>
        <p:spPr/>
        <p:txBody>
          <a:bodyPr/>
          <a:lstStyle/>
          <a:p>
            <a:r>
              <a:rPr lang="en-US" dirty="0" smtClean="0"/>
              <a:t>“minutemen”</a:t>
            </a:r>
          </a:p>
          <a:p>
            <a:r>
              <a:rPr lang="en-US" dirty="0" smtClean="0"/>
              <a:t>April 18,1775-  British troops ordered to capture a store of American ammunition in Concord, MA</a:t>
            </a:r>
          </a:p>
          <a:p>
            <a:r>
              <a:rPr lang="en-US" dirty="0" smtClean="0"/>
              <a:t>Boston committee sent Paul Revere and William Dawes to alert the militia</a:t>
            </a:r>
          </a:p>
          <a:p>
            <a:r>
              <a:rPr lang="en-US" dirty="0" smtClean="0"/>
              <a:t>70 armed minutemen met the advancing British troops at Lexington (1/2 way point)</a:t>
            </a:r>
          </a:p>
          <a:p>
            <a:pPr lvl="1"/>
            <a:r>
              <a:rPr lang="en-US" dirty="0" smtClean="0"/>
              <a:t>Unorganized and outnumbered</a:t>
            </a:r>
          </a:p>
          <a:p>
            <a:pPr lvl="1"/>
            <a:r>
              <a:rPr lang="en-US" dirty="0" smtClean="0"/>
              <a:t>Some British fired without a signal, killing a few colonists</a:t>
            </a: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a:xfrm>
            <a:off x="301752" y="1527048"/>
            <a:ext cx="8503920" cy="4873752"/>
          </a:xfrm>
        </p:spPr>
        <p:txBody>
          <a:bodyPr>
            <a:normAutofit/>
          </a:bodyPr>
          <a:lstStyle/>
          <a:p>
            <a:r>
              <a:rPr lang="en-US" dirty="0" smtClean="0"/>
              <a:t>British continued to Concord.  </a:t>
            </a:r>
          </a:p>
          <a:p>
            <a:r>
              <a:rPr lang="en-US" dirty="0" smtClean="0"/>
              <a:t>Burned the store of ammunitions.</a:t>
            </a:r>
          </a:p>
          <a:p>
            <a:r>
              <a:rPr lang="en-US" dirty="0" smtClean="0"/>
              <a:t>Attacked by militia in Concord- 1</a:t>
            </a:r>
            <a:r>
              <a:rPr lang="en-US" baseline="30000" dirty="0" smtClean="0"/>
              <a:t>st</a:t>
            </a:r>
            <a:r>
              <a:rPr lang="en-US" dirty="0" smtClean="0"/>
              <a:t> British casualties- and several more times along the trip back to Boston</a:t>
            </a:r>
          </a:p>
          <a:p>
            <a:r>
              <a:rPr lang="en-US" dirty="0" smtClean="0"/>
              <a:t>British- 73 dead, 202 missing or wounded</a:t>
            </a:r>
          </a:p>
          <a:p>
            <a:r>
              <a:rPr lang="en-US" dirty="0" smtClean="0"/>
              <a:t>Forecast:  British would be fighting an armed population who were defending their homes and communities from outsiders.</a:t>
            </a:r>
          </a:p>
          <a:p>
            <a:r>
              <a:rPr lang="en-US" dirty="0" smtClean="0"/>
              <a:t>Surrounding colonies sent their militias to Boston, forcing the British to leave by sea</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battle-of-lexington-concord-1775.jpg"/>
          <p:cNvPicPr>
            <a:picLocks noGrp="1" noChangeAspect="1"/>
          </p:cNvPicPr>
          <p:nvPr>
            <p:ph sz="quarter" idx="1"/>
          </p:nvPr>
        </p:nvPicPr>
        <p:blipFill>
          <a:blip r:embed="rId2" cstate="print"/>
          <a:stretch>
            <a:fillRect/>
          </a:stretch>
        </p:blipFill>
        <p:spPr>
          <a:xfrm>
            <a:off x="1039019" y="1536700"/>
            <a:ext cx="7029450" cy="4552950"/>
          </a:xfr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The_Revolutionary_War__Rebels_and_Redcoats.wmv">
            <a:hlinkClick r:id="" action="ppaction://media"/>
          </p:cNvPr>
          <p:cNvPicPr>
            <a:picLocks noGrp="1" noRot="1" noChangeAspect="1"/>
          </p:cNvPicPr>
          <p:nvPr>
            <p:ph sz="quarter" idx="1"/>
            <a:videoFile r:link="rId1"/>
          </p:nvPr>
        </p:nvPicPr>
        <p:blipFill>
          <a:blip r:embed="rId3" cstate="print"/>
          <a:stretch>
            <a:fillRect/>
          </a:stretch>
        </p:blipFill>
        <p:spPr>
          <a:xfrm>
            <a:off x="381000" y="228600"/>
            <a:ext cx="8534400" cy="6400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4"/>
                                        </p:tgtEl>
                                      </p:cBhvr>
                                    </p:cmd>
                                  </p:childTnLst>
                                </p:cTn>
                              </p:par>
                            </p:childTnLst>
                          </p:cTn>
                        </p:par>
                      </p:childTnLst>
                    </p:cTn>
                  </p:par>
                </p:childTnLst>
              </p:cTn>
              <p:nextCondLst>
                <p:cond evt="onClick" delay="0">
                  <p:tgtEl>
                    <p:spTgt spid="4"/>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Pontiac’s Uprising</a:t>
            </a:r>
            <a:endParaRPr lang="en-US" dirty="0"/>
          </a:p>
        </p:txBody>
      </p:sp>
      <p:sp>
        <p:nvSpPr>
          <p:cNvPr id="3" name="Content Placeholder 2"/>
          <p:cNvSpPr>
            <a:spLocks noGrp="1"/>
          </p:cNvSpPr>
          <p:nvPr>
            <p:ph sz="quarter" idx="1"/>
          </p:nvPr>
        </p:nvSpPr>
        <p:spPr/>
        <p:txBody>
          <a:bodyPr/>
          <a:lstStyle/>
          <a:p>
            <a:r>
              <a:rPr lang="en-US" dirty="0" smtClean="0"/>
              <a:t>Pontiac-  chief, political and religious leader</a:t>
            </a:r>
          </a:p>
          <a:p>
            <a:r>
              <a:rPr lang="en-US" dirty="0" smtClean="0"/>
              <a:t>Indian confederacy simultaneously attacked all British forts in the West</a:t>
            </a:r>
          </a:p>
          <a:p>
            <a:pPr lvl="1"/>
            <a:r>
              <a:rPr lang="en-US" dirty="0" smtClean="0"/>
              <a:t>Failed to take key forts</a:t>
            </a:r>
          </a:p>
          <a:p>
            <a:pPr lvl="1"/>
            <a:r>
              <a:rPr lang="en-US" dirty="0" smtClean="0"/>
              <a:t>Battle ended as a stalemate</a:t>
            </a:r>
          </a:p>
          <a:p>
            <a:r>
              <a:rPr lang="en-US" dirty="0" smtClean="0"/>
              <a:t>First case of germ warfare-  General Amherst @ Fort Pitt delivered blankets to Indians that were infected with smallpox</a:t>
            </a:r>
          </a:p>
          <a:p>
            <a:r>
              <a:rPr lang="en-US" dirty="0" smtClean="0"/>
              <a:t>Indians feared the destruction of their villages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Proclamation of 1763</a:t>
            </a:r>
            <a:endParaRPr lang="en-US" dirty="0"/>
          </a:p>
        </p:txBody>
      </p:sp>
      <p:sp>
        <p:nvSpPr>
          <p:cNvPr id="3" name="Content Placeholder 2"/>
          <p:cNvSpPr>
            <a:spLocks noGrp="1"/>
          </p:cNvSpPr>
          <p:nvPr>
            <p:ph sz="quarter" idx="1"/>
          </p:nvPr>
        </p:nvSpPr>
        <p:spPr/>
        <p:txBody>
          <a:bodyPr/>
          <a:lstStyle/>
          <a:p>
            <a:r>
              <a:rPr lang="en-US" dirty="0" smtClean="0"/>
              <a:t>British government set terms for continuing British policy toward Indians</a:t>
            </a:r>
          </a:p>
          <a:p>
            <a:r>
              <a:rPr lang="en-US" dirty="0" smtClean="0"/>
              <a:t>“Indian country” was the land west of the ridge of the Appalachian Mountains</a:t>
            </a:r>
          </a:p>
          <a:p>
            <a:r>
              <a:rPr lang="en-US" dirty="0" smtClean="0"/>
              <a:t>Purchase of Indian land required authorization from the crown</a:t>
            </a:r>
          </a:p>
          <a:p>
            <a:r>
              <a:rPr lang="en-US" dirty="0" smtClean="0"/>
              <a:t>Indians were pleased</a:t>
            </a:r>
          </a:p>
          <a:p>
            <a:r>
              <a:rPr lang="en-US" dirty="0" smtClean="0"/>
              <a:t>Backcountry farmers were outraged-  claimed it was unfair</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152400"/>
          </a:xfrm>
        </p:spPr>
        <p:txBody>
          <a:bodyPr>
            <a:normAutofit fontScale="90000"/>
          </a:bodyPr>
          <a:lstStyle/>
          <a:p>
            <a:endParaRPr lang="en-US" dirty="0"/>
          </a:p>
        </p:txBody>
      </p:sp>
      <p:sp>
        <p:nvSpPr>
          <p:cNvPr id="3" name="Content Placeholder 2"/>
          <p:cNvSpPr>
            <a:spLocks noGrp="1"/>
          </p:cNvSpPr>
          <p:nvPr>
            <p:ph sz="quarter" idx="1"/>
          </p:nvPr>
        </p:nvSpPr>
        <p:spPr>
          <a:xfrm>
            <a:off x="301752" y="1295400"/>
            <a:ext cx="8503920" cy="4803648"/>
          </a:xfrm>
        </p:spPr>
        <p:txBody>
          <a:bodyPr/>
          <a:lstStyle/>
          <a:p>
            <a:r>
              <a:rPr lang="en-US" dirty="0" smtClean="0"/>
              <a:t>Speculators upset</a:t>
            </a:r>
          </a:p>
          <a:p>
            <a:r>
              <a:rPr lang="en-US" dirty="0" smtClean="0"/>
              <a:t>Colonists thought the removal of France opened the land for migration</a:t>
            </a:r>
          </a:p>
          <a:p>
            <a:r>
              <a:rPr lang="en-US" dirty="0" smtClean="0"/>
              <a:t>Angry that land was given away to “savages”</a:t>
            </a:r>
          </a:p>
          <a:p>
            <a:r>
              <a:rPr lang="en-US" dirty="0" smtClean="0"/>
              <a:t>Paxton Boys</a:t>
            </a:r>
          </a:p>
          <a:p>
            <a:r>
              <a:rPr lang="en-US" dirty="0" smtClean="0"/>
              <a:t>British were UNABLE to prevent westward expansion</a:t>
            </a:r>
          </a:p>
          <a:p>
            <a:r>
              <a:rPr lang="en-US" dirty="0" smtClean="0"/>
              <a:t>Indians were weakened and were no longer able to play colonial powers against each other</a:t>
            </a:r>
          </a:p>
          <a:p>
            <a:pPr lvl="1"/>
            <a:r>
              <a:rPr lang="en-US" dirty="0" smtClean="0"/>
              <a:t>Chose compliance-  signed away their land</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AP US History</a:t>
            </a:r>
          </a:p>
          <a:p>
            <a:r>
              <a:rPr lang="en-US" dirty="0" smtClean="0"/>
              <a:t>m. Carter</a:t>
            </a:r>
            <a:endParaRPr lang="en-US" dirty="0"/>
          </a:p>
        </p:txBody>
      </p:sp>
      <p:sp>
        <p:nvSpPr>
          <p:cNvPr id="2" name="Title 1"/>
          <p:cNvSpPr>
            <a:spLocks noGrp="1"/>
          </p:cNvSpPr>
          <p:nvPr>
            <p:ph type="ctrTitle"/>
          </p:nvPr>
        </p:nvSpPr>
        <p:spPr/>
        <p:txBody>
          <a:bodyPr/>
          <a:lstStyle/>
          <a:p>
            <a:r>
              <a:rPr lang="en-US" dirty="0" smtClean="0"/>
              <a:t>Events Leading to the American Revolution</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947</TotalTime>
  <Words>2441</Words>
  <Application>Microsoft Office PowerPoint</Application>
  <PresentationFormat>On-screen Show (4:3)</PresentationFormat>
  <Paragraphs>293</Paragraphs>
  <Slides>53</Slides>
  <Notes>0</Notes>
  <HiddenSlides>0</HiddenSlides>
  <MMClips>1</MMClips>
  <ScaleCrop>false</ScaleCrop>
  <HeadingPairs>
    <vt:vector size="4" baseType="variant">
      <vt:variant>
        <vt:lpstr>Theme</vt:lpstr>
      </vt:variant>
      <vt:variant>
        <vt:i4>1</vt:i4>
      </vt:variant>
      <vt:variant>
        <vt:lpstr>Slide Titles</vt:lpstr>
      </vt:variant>
      <vt:variant>
        <vt:i4>53</vt:i4>
      </vt:variant>
    </vt:vector>
  </HeadingPairs>
  <TitlesOfParts>
    <vt:vector size="54" baseType="lpstr">
      <vt:lpstr>Civic</vt:lpstr>
      <vt:lpstr>French and Indian War</vt:lpstr>
      <vt:lpstr>Albany Conference</vt:lpstr>
      <vt:lpstr>Slide 3</vt:lpstr>
      <vt:lpstr>Treaty of Paris (1763)</vt:lpstr>
      <vt:lpstr>Native Response</vt:lpstr>
      <vt:lpstr>Pontiac’s Uprising</vt:lpstr>
      <vt:lpstr>Proclamation of 1763</vt:lpstr>
      <vt:lpstr>Slide 8</vt:lpstr>
      <vt:lpstr>Events Leading to the American Revolution</vt:lpstr>
      <vt:lpstr>Contrasts between the Colonists &amp; British</vt:lpstr>
      <vt:lpstr>American Nationalism</vt:lpstr>
      <vt:lpstr>Slide 12</vt:lpstr>
      <vt:lpstr>Republicanism</vt:lpstr>
      <vt:lpstr>John Locke</vt:lpstr>
      <vt:lpstr>Economic Pressures</vt:lpstr>
      <vt:lpstr>Colonial Response-  Sugar Act</vt:lpstr>
      <vt:lpstr>Stamp Act</vt:lpstr>
      <vt:lpstr>Colonial Response to the Stamp Act</vt:lpstr>
      <vt:lpstr>Slide 19</vt:lpstr>
      <vt:lpstr>Slide 20</vt:lpstr>
      <vt:lpstr>Stamp Act Congress</vt:lpstr>
      <vt:lpstr>Stamp Act Repealed</vt:lpstr>
      <vt:lpstr>Declaratory Act</vt:lpstr>
      <vt:lpstr>Townshend Acts</vt:lpstr>
      <vt:lpstr>Letters from a Farmer in Pennsylvania</vt:lpstr>
      <vt:lpstr>Slide 26</vt:lpstr>
      <vt:lpstr>Townshend Acts</vt:lpstr>
      <vt:lpstr>Slide 28</vt:lpstr>
      <vt:lpstr>Colonial Response to T.Acts</vt:lpstr>
      <vt:lpstr>Colonial Response continued</vt:lpstr>
      <vt:lpstr>Slide 31</vt:lpstr>
      <vt:lpstr>Impact of Colonial Response</vt:lpstr>
      <vt:lpstr>Massachusetts Circular Letter</vt:lpstr>
      <vt:lpstr>Slide 34</vt:lpstr>
      <vt:lpstr>British occupation of Boston</vt:lpstr>
      <vt:lpstr>Slide 36</vt:lpstr>
      <vt:lpstr>Committees of Correspondence</vt:lpstr>
      <vt:lpstr>Slide 38</vt:lpstr>
      <vt:lpstr>Leaked letters</vt:lpstr>
      <vt:lpstr>Tea Act</vt:lpstr>
      <vt:lpstr>Boston Tea Party</vt:lpstr>
      <vt:lpstr>Slide 42</vt:lpstr>
      <vt:lpstr>Intolerable Acts</vt:lpstr>
      <vt:lpstr>Slide 44</vt:lpstr>
      <vt:lpstr>Slide 45</vt:lpstr>
      <vt:lpstr>Slide 46</vt:lpstr>
      <vt:lpstr>First Continental Congress</vt:lpstr>
      <vt:lpstr>Declaration and Resolves</vt:lpstr>
      <vt:lpstr>Committees of Observation and Safety</vt:lpstr>
      <vt:lpstr>Lexington and Concord</vt:lpstr>
      <vt:lpstr>Slide 51</vt:lpstr>
      <vt:lpstr>Slide 52</vt:lpstr>
      <vt:lpstr>Slide 53</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Events Leading to the American Revolution</dc:title>
  <dc:creator>Melissa Carter</dc:creator>
  <cp:lastModifiedBy>Augusta County Schools</cp:lastModifiedBy>
  <cp:revision>70</cp:revision>
  <dcterms:created xsi:type="dcterms:W3CDTF">2010-09-14T01:49:00Z</dcterms:created>
  <dcterms:modified xsi:type="dcterms:W3CDTF">2011-10-03T20:28:11Z</dcterms:modified>
</cp:coreProperties>
</file>